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73" r:id="rId3"/>
    <p:sldId id="274" r:id="rId4"/>
    <p:sldId id="275" r:id="rId5"/>
    <p:sldId id="281" r:id="rId6"/>
    <p:sldId id="271" r:id="rId7"/>
    <p:sldId id="277" r:id="rId8"/>
    <p:sldId id="280" r:id="rId9"/>
    <p:sldId id="283" r:id="rId10"/>
    <p:sldId id="282" r:id="rId11"/>
    <p:sldId id="278" r:id="rId12"/>
    <p:sldId id="267" r:id="rId13"/>
    <p:sldId id="270" r:id="rId14"/>
  </p:sldIdLst>
  <p:sldSz cx="9144000" cy="5143500" type="screen16x9"/>
  <p:notesSz cx="6858000" cy="9144000"/>
  <p:embeddedFontLst>
    <p:embeddedFont>
      <p:font typeface="Algerian" panose="04020705040A02060702" pitchFamily="82" charset="0"/>
      <p:regular r:id="rId16"/>
    </p:embeddedFont>
    <p:embeddedFont>
      <p:font typeface="Arial Black" panose="020B0A04020102020204" pitchFamily="34" charset="0"/>
      <p:bold r:id="rId17"/>
    </p:embeddedFont>
    <p:embeddedFont>
      <p:font typeface="Arial Rounded MT Bold" panose="020F0704030504030204" pitchFamily="34" charset="0"/>
      <p:regular r:id="rId18"/>
    </p:embeddedFont>
    <p:embeddedFont>
      <p:font typeface="Britannic Bold" panose="020B0903060703020204" pitchFamily="34" charset="0"/>
      <p:regular r:id="rId19"/>
    </p:embeddedFont>
    <p:embeddedFont>
      <p:font typeface="Calibri" panose="020F0502020204030204" pitchFamily="34" charset="0"/>
      <p:regular r:id="rId20"/>
      <p:bold r:id="rId21"/>
      <p:italic r:id="rId22"/>
      <p:boldItalic r:id="rId23"/>
    </p:embeddedFont>
    <p:embeddedFont>
      <p:font typeface="Footlight MT Light" panose="0204060206030A020304" pitchFamily="18" charset="0"/>
      <p:regular r:id="rId24"/>
    </p:embeddedFont>
    <p:embeddedFont>
      <p:font typeface="Forte" panose="03060902040502070203" pitchFamily="66" charset="0"/>
      <p:regular r:id="rId25"/>
    </p:embeddedFont>
    <p:embeddedFont>
      <p:font typeface="Lato" panose="020B0604020202020204" charset="0"/>
      <p:regular r:id="rId26"/>
      <p:bold r:id="rId27"/>
      <p:italic r:id="rId28"/>
      <p:boldItalic r:id="rId29"/>
    </p:embeddedFont>
    <p:embeddedFont>
      <p:font typeface="Pristina" panose="03060402040406080204" pitchFamily="66" charset="0"/>
      <p:regular r:id="rId30"/>
    </p:embeddedFont>
    <p:embeddedFont>
      <p:font typeface="Raleway" panose="020B0604020202020204" charset="0"/>
      <p:regular r:id="rId31"/>
      <p:bold r:id="rId32"/>
      <p:italic r:id="rId33"/>
      <p:boldItalic r:id="rId34"/>
    </p:embeddedFont>
    <p:embeddedFont>
      <p:font typeface="Showcard Gothic" panose="04020904020102020604" pitchFamily="82"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FFFF"/>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1F4EA9-C0DB-417F-A2E1-34B6B9CF8359}">
  <a:tblStyle styleId="{321F4EA9-C0DB-417F-A2E1-34B6B9CF83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89168" autoAdjust="0"/>
  </p:normalViewPr>
  <p:slideViewPr>
    <p:cSldViewPr snapToGrid="0">
      <p:cViewPr>
        <p:scale>
          <a:sx n="116" d="100"/>
          <a:sy n="116" d="100"/>
        </p:scale>
        <p:origin x="50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75fc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75fc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12950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1"/>
          </a:p>
        </p:txBody>
      </p:sp>
      <p:grpSp>
        <p:nvGrpSpPr>
          <p:cNvPr id="11" name="Google Shape;11;p2"/>
          <p:cNvGrpSpPr/>
          <p:nvPr/>
        </p:nvGrpSpPr>
        <p:grpSpPr>
          <a:xfrm>
            <a:off x="830393" y="1191256"/>
            <a:ext cx="745764"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1"/>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1"/>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1">
                <a:solidFill>
                  <a:schemeClr val="dk2"/>
                </a:solidFill>
              </a:defRPr>
            </a:lvl1pPr>
            <a:lvl2pPr lvl="1">
              <a:spcBef>
                <a:spcPts val="0"/>
              </a:spcBef>
              <a:spcAft>
                <a:spcPts val="0"/>
              </a:spcAft>
              <a:buClr>
                <a:schemeClr val="dk2"/>
              </a:buClr>
              <a:buSzPts val="4200"/>
              <a:buNone/>
              <a:defRPr sz="4201">
                <a:solidFill>
                  <a:schemeClr val="dk2"/>
                </a:solidFill>
              </a:defRPr>
            </a:lvl2pPr>
            <a:lvl3pPr lvl="2">
              <a:spcBef>
                <a:spcPts val="0"/>
              </a:spcBef>
              <a:spcAft>
                <a:spcPts val="0"/>
              </a:spcAft>
              <a:buClr>
                <a:schemeClr val="dk2"/>
              </a:buClr>
              <a:buSzPts val="4200"/>
              <a:buNone/>
              <a:defRPr sz="4201">
                <a:solidFill>
                  <a:schemeClr val="dk2"/>
                </a:solidFill>
              </a:defRPr>
            </a:lvl3pPr>
            <a:lvl4pPr lvl="3">
              <a:spcBef>
                <a:spcPts val="0"/>
              </a:spcBef>
              <a:spcAft>
                <a:spcPts val="0"/>
              </a:spcAft>
              <a:buClr>
                <a:schemeClr val="dk2"/>
              </a:buClr>
              <a:buSzPts val="4200"/>
              <a:buNone/>
              <a:defRPr sz="4201">
                <a:solidFill>
                  <a:schemeClr val="dk2"/>
                </a:solidFill>
              </a:defRPr>
            </a:lvl4pPr>
            <a:lvl5pPr lvl="4">
              <a:spcBef>
                <a:spcPts val="0"/>
              </a:spcBef>
              <a:spcAft>
                <a:spcPts val="0"/>
              </a:spcAft>
              <a:buClr>
                <a:schemeClr val="dk2"/>
              </a:buClr>
              <a:buSzPts val="4200"/>
              <a:buNone/>
              <a:defRPr sz="4201">
                <a:solidFill>
                  <a:schemeClr val="dk2"/>
                </a:solidFill>
              </a:defRPr>
            </a:lvl5pPr>
            <a:lvl6pPr lvl="5">
              <a:spcBef>
                <a:spcPts val="0"/>
              </a:spcBef>
              <a:spcAft>
                <a:spcPts val="0"/>
              </a:spcAft>
              <a:buClr>
                <a:schemeClr val="dk2"/>
              </a:buClr>
              <a:buSzPts val="4200"/>
              <a:buNone/>
              <a:defRPr sz="4201">
                <a:solidFill>
                  <a:schemeClr val="dk2"/>
                </a:solidFill>
              </a:defRPr>
            </a:lvl6pPr>
            <a:lvl7pPr lvl="6">
              <a:spcBef>
                <a:spcPts val="0"/>
              </a:spcBef>
              <a:spcAft>
                <a:spcPts val="0"/>
              </a:spcAft>
              <a:buClr>
                <a:schemeClr val="dk2"/>
              </a:buClr>
              <a:buSzPts val="4200"/>
              <a:buNone/>
              <a:defRPr sz="4201">
                <a:solidFill>
                  <a:schemeClr val="dk2"/>
                </a:solidFill>
              </a:defRPr>
            </a:lvl7pPr>
            <a:lvl8pPr lvl="7">
              <a:spcBef>
                <a:spcPts val="0"/>
              </a:spcBef>
              <a:spcAft>
                <a:spcPts val="0"/>
              </a:spcAft>
              <a:buClr>
                <a:schemeClr val="dk2"/>
              </a:buClr>
              <a:buSzPts val="4200"/>
              <a:buNone/>
              <a:defRPr sz="4201">
                <a:solidFill>
                  <a:schemeClr val="dk2"/>
                </a:solidFill>
              </a:defRPr>
            </a:lvl8pPr>
            <a:lvl9pPr lvl="8">
              <a:spcBef>
                <a:spcPts val="0"/>
              </a:spcBef>
              <a:spcAft>
                <a:spcPts val="0"/>
              </a:spcAft>
              <a:buClr>
                <a:schemeClr val="dk2"/>
              </a:buClr>
              <a:buSzPts val="4200"/>
              <a:buNone/>
              <a:defRPr sz="4201">
                <a:solidFill>
                  <a:schemeClr val="dk2"/>
                </a:solidFill>
              </a:defRPr>
            </a:lvl9pPr>
          </a:lstStyle>
          <a:p>
            <a:endParaRPr/>
          </a:p>
        </p:txBody>
      </p:sp>
      <p:sp>
        <p:nvSpPr>
          <p:cNvPr id="15" name="Google Shape;15;p2"/>
          <p:cNvSpPr txBox="1">
            <a:spLocks noGrp="1"/>
          </p:cNvSpPr>
          <p:nvPr>
            <p:ph type="subTitle" idx="1"/>
          </p:nvPr>
        </p:nvSpPr>
        <p:spPr>
          <a:xfrm>
            <a:off x="729626"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6" tIns="91426" rIns="91426" bIns="91426" anchor="ctr" anchorCtr="0">
            <a:noAutofit/>
          </a:bodyPr>
          <a:lstStyle/>
          <a:p>
            <a:pPr marL="0" lvl="0" indent="0" algn="l" rtl="0">
              <a:spcBef>
                <a:spcPts val="0"/>
              </a:spcBef>
              <a:spcAft>
                <a:spcPts val="0"/>
              </a:spcAft>
              <a:buNone/>
            </a:pPr>
            <a:endParaRPr sz="1401"/>
          </a:p>
        </p:txBody>
      </p:sp>
      <p:grpSp>
        <p:nvGrpSpPr>
          <p:cNvPr id="25" name="Google Shape;25;p4"/>
          <p:cNvGrpSpPr/>
          <p:nvPr/>
        </p:nvGrpSpPr>
        <p:grpSpPr>
          <a:xfrm>
            <a:off x="830393" y="1191256"/>
            <a:ext cx="745764"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1"/>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1"/>
            </a:p>
          </p:txBody>
        </p:sp>
      </p:grpSp>
      <p:sp>
        <p:nvSpPr>
          <p:cNvPr id="28" name="Google Shape;28;p4"/>
          <p:cNvSpPr txBox="1">
            <a:spLocks noGrp="1"/>
          </p:cNvSpPr>
          <p:nvPr>
            <p:ph type="title"/>
          </p:nvPr>
        </p:nvSpPr>
        <p:spPr>
          <a:xfrm>
            <a:off x="729451" y="1318651"/>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1">
                <a:solidFill>
                  <a:schemeClr val="dk2"/>
                </a:solidFill>
              </a:defRPr>
            </a:lvl1pPr>
            <a:lvl2pPr lvl="1">
              <a:spcBef>
                <a:spcPts val="0"/>
              </a:spcBef>
              <a:spcAft>
                <a:spcPts val="0"/>
              </a:spcAft>
              <a:buClr>
                <a:schemeClr val="dk2"/>
              </a:buClr>
              <a:buSzPts val="2600"/>
              <a:buNone/>
              <a:defRPr sz="2601">
                <a:solidFill>
                  <a:schemeClr val="dk2"/>
                </a:solidFill>
              </a:defRPr>
            </a:lvl2pPr>
            <a:lvl3pPr lvl="2">
              <a:spcBef>
                <a:spcPts val="0"/>
              </a:spcBef>
              <a:spcAft>
                <a:spcPts val="0"/>
              </a:spcAft>
              <a:buClr>
                <a:schemeClr val="dk2"/>
              </a:buClr>
              <a:buSzPts val="2600"/>
              <a:buNone/>
              <a:defRPr sz="2601">
                <a:solidFill>
                  <a:schemeClr val="dk2"/>
                </a:solidFill>
              </a:defRPr>
            </a:lvl3pPr>
            <a:lvl4pPr lvl="3">
              <a:spcBef>
                <a:spcPts val="0"/>
              </a:spcBef>
              <a:spcAft>
                <a:spcPts val="0"/>
              </a:spcAft>
              <a:buClr>
                <a:schemeClr val="dk2"/>
              </a:buClr>
              <a:buSzPts val="2600"/>
              <a:buNone/>
              <a:defRPr sz="2601">
                <a:solidFill>
                  <a:schemeClr val="dk2"/>
                </a:solidFill>
              </a:defRPr>
            </a:lvl4pPr>
            <a:lvl5pPr lvl="4">
              <a:spcBef>
                <a:spcPts val="0"/>
              </a:spcBef>
              <a:spcAft>
                <a:spcPts val="0"/>
              </a:spcAft>
              <a:buClr>
                <a:schemeClr val="dk2"/>
              </a:buClr>
              <a:buSzPts val="2600"/>
              <a:buNone/>
              <a:defRPr sz="2601">
                <a:solidFill>
                  <a:schemeClr val="dk2"/>
                </a:solidFill>
              </a:defRPr>
            </a:lvl5pPr>
            <a:lvl6pPr lvl="5">
              <a:spcBef>
                <a:spcPts val="0"/>
              </a:spcBef>
              <a:spcAft>
                <a:spcPts val="0"/>
              </a:spcAft>
              <a:buClr>
                <a:schemeClr val="dk2"/>
              </a:buClr>
              <a:buSzPts val="2600"/>
              <a:buNone/>
              <a:defRPr sz="2601">
                <a:solidFill>
                  <a:schemeClr val="dk2"/>
                </a:solidFill>
              </a:defRPr>
            </a:lvl6pPr>
            <a:lvl7pPr lvl="6">
              <a:spcBef>
                <a:spcPts val="0"/>
              </a:spcBef>
              <a:spcAft>
                <a:spcPts val="0"/>
              </a:spcAft>
              <a:buClr>
                <a:schemeClr val="dk2"/>
              </a:buClr>
              <a:buSzPts val="2600"/>
              <a:buNone/>
              <a:defRPr sz="2601">
                <a:solidFill>
                  <a:schemeClr val="dk2"/>
                </a:solidFill>
              </a:defRPr>
            </a:lvl7pPr>
            <a:lvl8pPr lvl="7">
              <a:spcBef>
                <a:spcPts val="0"/>
              </a:spcBef>
              <a:spcAft>
                <a:spcPts val="0"/>
              </a:spcAft>
              <a:buClr>
                <a:schemeClr val="dk2"/>
              </a:buClr>
              <a:buSzPts val="2600"/>
              <a:buNone/>
              <a:defRPr sz="2601">
                <a:solidFill>
                  <a:schemeClr val="dk2"/>
                </a:solidFill>
              </a:defRPr>
            </a:lvl8pPr>
            <a:lvl9pPr lvl="8">
              <a:spcBef>
                <a:spcPts val="0"/>
              </a:spcBef>
              <a:spcAft>
                <a:spcPts val="0"/>
              </a:spcAft>
              <a:buClr>
                <a:schemeClr val="dk2"/>
              </a:buClr>
              <a:buSzPts val="2600"/>
              <a:buNone/>
              <a:defRPr sz="2601">
                <a:solidFill>
                  <a:schemeClr val="dk2"/>
                </a:solidFill>
              </a:defRPr>
            </a:lvl9pPr>
          </a:lstStyle>
          <a:p>
            <a:endParaRPr/>
          </a:p>
        </p:txBody>
      </p:sp>
      <p:sp>
        <p:nvSpPr>
          <p:cNvPr id="29" name="Google Shape;29;p4"/>
          <p:cNvSpPr txBox="1">
            <a:spLocks noGrp="1"/>
          </p:cNvSpPr>
          <p:nvPr>
            <p:ph type="body" idx="1"/>
          </p:nvPr>
        </p:nvSpPr>
        <p:spPr>
          <a:xfrm>
            <a:off x="729451" y="2078875"/>
            <a:ext cx="7688700" cy="2261100"/>
          </a:xfrm>
          <a:prstGeom prst="rect">
            <a:avLst/>
          </a:prstGeom>
        </p:spPr>
        <p:txBody>
          <a:bodyPr spcFirstLastPara="1" wrap="square" lIns="91425" tIns="91425" rIns="91425" bIns="91425" anchor="t" anchorCtr="0">
            <a:noAutofit/>
          </a:bodyPr>
          <a:lstStyle>
            <a:lvl1pPr marL="457206" lvl="0" indent="-311154">
              <a:spcBef>
                <a:spcPts val="0"/>
              </a:spcBef>
              <a:spcAft>
                <a:spcPts val="0"/>
              </a:spcAft>
              <a:buSzPts val="1300"/>
              <a:buChar char="●"/>
              <a:defRPr/>
            </a:lvl1pPr>
            <a:lvl2pPr marL="914411" lvl="1" indent="-298454">
              <a:spcBef>
                <a:spcPts val="1600"/>
              </a:spcBef>
              <a:spcAft>
                <a:spcPts val="0"/>
              </a:spcAft>
              <a:buSzPts val="1100"/>
              <a:buChar char="○"/>
              <a:defRPr/>
            </a:lvl2pPr>
            <a:lvl3pPr marL="1371617" lvl="2" indent="-298454">
              <a:spcBef>
                <a:spcPts val="1600"/>
              </a:spcBef>
              <a:spcAft>
                <a:spcPts val="0"/>
              </a:spcAft>
              <a:buSzPts val="1100"/>
              <a:buChar char="■"/>
              <a:defRPr/>
            </a:lvl3pPr>
            <a:lvl4pPr marL="1828823" lvl="3" indent="-298454">
              <a:spcBef>
                <a:spcPts val="1600"/>
              </a:spcBef>
              <a:spcAft>
                <a:spcPts val="0"/>
              </a:spcAft>
              <a:buSzPts val="1100"/>
              <a:buChar char="●"/>
              <a:defRPr/>
            </a:lvl4pPr>
            <a:lvl5pPr marL="2286029" lvl="4" indent="-298454">
              <a:spcBef>
                <a:spcPts val="1600"/>
              </a:spcBef>
              <a:spcAft>
                <a:spcPts val="0"/>
              </a:spcAft>
              <a:buSzPts val="1100"/>
              <a:buChar char="○"/>
              <a:defRPr/>
            </a:lvl5pPr>
            <a:lvl6pPr marL="2743234" lvl="5" indent="-298454">
              <a:spcBef>
                <a:spcPts val="1600"/>
              </a:spcBef>
              <a:spcAft>
                <a:spcPts val="0"/>
              </a:spcAft>
              <a:buSzPts val="1100"/>
              <a:buChar char="■"/>
              <a:defRPr/>
            </a:lvl6pPr>
            <a:lvl7pPr marL="3200440" lvl="6" indent="-298454">
              <a:spcBef>
                <a:spcPts val="1600"/>
              </a:spcBef>
              <a:spcAft>
                <a:spcPts val="0"/>
              </a:spcAft>
              <a:buSzPts val="1100"/>
              <a:buChar char="●"/>
              <a:defRPr/>
            </a:lvl7pPr>
            <a:lvl8pPr marL="3657646" lvl="7" indent="-298454">
              <a:spcBef>
                <a:spcPts val="1600"/>
              </a:spcBef>
              <a:spcAft>
                <a:spcPts val="0"/>
              </a:spcAft>
              <a:buSzPts val="1100"/>
              <a:buChar char="○"/>
              <a:defRPr/>
            </a:lvl8pPr>
            <a:lvl9pPr marL="4114851" lvl="8" indent="-298454">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3" y="4169130"/>
            <a:ext cx="745764"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1"/>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1"/>
            </a:p>
          </p:txBody>
        </p:sp>
      </p:grpSp>
      <p:sp>
        <p:nvSpPr>
          <p:cNvPr id="77" name="Google Shape;77;p11"/>
          <p:cNvSpPr txBox="1">
            <a:spLocks noGrp="1"/>
          </p:cNvSpPr>
          <p:nvPr>
            <p:ph type="title" hasCustomPrompt="1"/>
          </p:nvPr>
        </p:nvSpPr>
        <p:spPr>
          <a:xfrm>
            <a:off x="729452"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2" y="2272888"/>
            <a:ext cx="7688400" cy="1580400"/>
          </a:xfrm>
          <a:prstGeom prst="rect">
            <a:avLst/>
          </a:prstGeom>
        </p:spPr>
        <p:txBody>
          <a:bodyPr spcFirstLastPara="1" wrap="square" lIns="91425" tIns="91425" rIns="91425" bIns="91425" anchor="t" anchorCtr="0">
            <a:noAutofit/>
          </a:bodyPr>
          <a:lstStyle>
            <a:lvl1pPr marL="457206" lvl="0" indent="-311154">
              <a:spcBef>
                <a:spcPts val="0"/>
              </a:spcBef>
              <a:spcAft>
                <a:spcPts val="0"/>
              </a:spcAft>
              <a:buClr>
                <a:schemeClr val="lt1"/>
              </a:buClr>
              <a:buSzPts val="1300"/>
              <a:buChar char="●"/>
              <a:defRPr>
                <a:solidFill>
                  <a:schemeClr val="lt1"/>
                </a:solidFill>
              </a:defRPr>
            </a:lvl1pPr>
            <a:lvl2pPr marL="914411" lvl="1" indent="-298454">
              <a:spcBef>
                <a:spcPts val="1600"/>
              </a:spcBef>
              <a:spcAft>
                <a:spcPts val="0"/>
              </a:spcAft>
              <a:buClr>
                <a:schemeClr val="lt1"/>
              </a:buClr>
              <a:buSzPts val="1100"/>
              <a:buChar char="○"/>
              <a:defRPr>
                <a:solidFill>
                  <a:schemeClr val="lt1"/>
                </a:solidFill>
              </a:defRPr>
            </a:lvl2pPr>
            <a:lvl3pPr marL="1371617" lvl="2" indent="-298454">
              <a:spcBef>
                <a:spcPts val="1600"/>
              </a:spcBef>
              <a:spcAft>
                <a:spcPts val="0"/>
              </a:spcAft>
              <a:buClr>
                <a:schemeClr val="lt1"/>
              </a:buClr>
              <a:buSzPts val="1100"/>
              <a:buChar char="■"/>
              <a:defRPr>
                <a:solidFill>
                  <a:schemeClr val="lt1"/>
                </a:solidFill>
              </a:defRPr>
            </a:lvl3pPr>
            <a:lvl4pPr marL="1828823" lvl="3" indent="-298454">
              <a:spcBef>
                <a:spcPts val="1600"/>
              </a:spcBef>
              <a:spcAft>
                <a:spcPts val="0"/>
              </a:spcAft>
              <a:buClr>
                <a:schemeClr val="lt1"/>
              </a:buClr>
              <a:buSzPts val="1100"/>
              <a:buChar char="●"/>
              <a:defRPr>
                <a:solidFill>
                  <a:schemeClr val="lt1"/>
                </a:solidFill>
              </a:defRPr>
            </a:lvl4pPr>
            <a:lvl5pPr marL="2286029" lvl="4" indent="-298454">
              <a:spcBef>
                <a:spcPts val="1600"/>
              </a:spcBef>
              <a:spcAft>
                <a:spcPts val="0"/>
              </a:spcAft>
              <a:buClr>
                <a:schemeClr val="lt1"/>
              </a:buClr>
              <a:buSzPts val="1100"/>
              <a:buChar char="○"/>
              <a:defRPr>
                <a:solidFill>
                  <a:schemeClr val="lt1"/>
                </a:solidFill>
              </a:defRPr>
            </a:lvl5pPr>
            <a:lvl6pPr marL="2743234" lvl="5" indent="-298454">
              <a:spcBef>
                <a:spcPts val="1600"/>
              </a:spcBef>
              <a:spcAft>
                <a:spcPts val="0"/>
              </a:spcAft>
              <a:buClr>
                <a:schemeClr val="lt1"/>
              </a:buClr>
              <a:buSzPts val="1100"/>
              <a:buChar char="■"/>
              <a:defRPr>
                <a:solidFill>
                  <a:schemeClr val="lt1"/>
                </a:solidFill>
              </a:defRPr>
            </a:lvl6pPr>
            <a:lvl7pPr marL="3200440" lvl="6" indent="-298454">
              <a:spcBef>
                <a:spcPts val="1600"/>
              </a:spcBef>
              <a:spcAft>
                <a:spcPts val="0"/>
              </a:spcAft>
              <a:buClr>
                <a:schemeClr val="lt1"/>
              </a:buClr>
              <a:buSzPts val="1100"/>
              <a:buChar char="●"/>
              <a:defRPr>
                <a:solidFill>
                  <a:schemeClr val="lt1"/>
                </a:solidFill>
              </a:defRPr>
            </a:lvl7pPr>
            <a:lvl8pPr marL="3657646" lvl="7" indent="-298454">
              <a:spcBef>
                <a:spcPts val="1600"/>
              </a:spcBef>
              <a:spcAft>
                <a:spcPts val="0"/>
              </a:spcAft>
              <a:buClr>
                <a:schemeClr val="lt1"/>
              </a:buClr>
              <a:buSzPts val="1100"/>
              <a:buChar char="○"/>
              <a:defRPr>
                <a:solidFill>
                  <a:schemeClr val="lt1"/>
                </a:solidFill>
              </a:defRPr>
            </a:lvl8pPr>
            <a:lvl9pPr marL="4114851" lvl="8" indent="-298454">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AEB20-8ED5-4F84-95EE-50BB78FE0910}" type="datetimeFigureOut">
              <a:rPr lang="en-IN" smtClean="0"/>
              <a:t>02-11-2019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E059834-707F-4ECB-9F7D-C2D5ED8C6BE7}" type="slidenum">
              <a:rPr lang="en-IN" smtClean="0"/>
              <a:t>‹#›</a:t>
            </a:fld>
            <a:endParaRPr lang="en-IN"/>
          </a:p>
        </p:txBody>
      </p:sp>
    </p:spTree>
    <p:extLst>
      <p:ext uri="{BB962C8B-B14F-4D97-AF65-F5344CB8AC3E}">
        <p14:creationId xmlns:p14="http://schemas.microsoft.com/office/powerpoint/2010/main" val="38771709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1"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1"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1">
                <a:solidFill>
                  <a:schemeClr val="accent1"/>
                </a:solidFill>
                <a:latin typeface="Lato"/>
                <a:ea typeface="Lato"/>
                <a:cs typeface="Lato"/>
                <a:sym typeface="Lato"/>
              </a:defRPr>
            </a:lvl1pPr>
            <a:lvl2pPr lvl="1" algn="r">
              <a:buNone/>
              <a:defRPr sz="1001">
                <a:solidFill>
                  <a:schemeClr val="accent1"/>
                </a:solidFill>
                <a:latin typeface="Lato"/>
                <a:ea typeface="Lato"/>
                <a:cs typeface="Lato"/>
                <a:sym typeface="Lato"/>
              </a:defRPr>
            </a:lvl2pPr>
            <a:lvl3pPr lvl="2" algn="r">
              <a:buNone/>
              <a:defRPr sz="1001">
                <a:solidFill>
                  <a:schemeClr val="accent1"/>
                </a:solidFill>
                <a:latin typeface="Lato"/>
                <a:ea typeface="Lato"/>
                <a:cs typeface="Lato"/>
                <a:sym typeface="Lato"/>
              </a:defRPr>
            </a:lvl3pPr>
            <a:lvl4pPr lvl="3" algn="r">
              <a:buNone/>
              <a:defRPr sz="1001">
                <a:solidFill>
                  <a:schemeClr val="accent1"/>
                </a:solidFill>
                <a:latin typeface="Lato"/>
                <a:ea typeface="Lato"/>
                <a:cs typeface="Lato"/>
                <a:sym typeface="Lato"/>
              </a:defRPr>
            </a:lvl4pPr>
            <a:lvl5pPr lvl="4" algn="r">
              <a:buNone/>
              <a:defRPr sz="1001">
                <a:solidFill>
                  <a:schemeClr val="accent1"/>
                </a:solidFill>
                <a:latin typeface="Lato"/>
                <a:ea typeface="Lato"/>
                <a:cs typeface="Lato"/>
                <a:sym typeface="Lato"/>
              </a:defRPr>
            </a:lvl5pPr>
            <a:lvl6pPr lvl="5" algn="r">
              <a:buNone/>
              <a:defRPr sz="1001">
                <a:solidFill>
                  <a:schemeClr val="accent1"/>
                </a:solidFill>
                <a:latin typeface="Lato"/>
                <a:ea typeface="Lato"/>
                <a:cs typeface="Lato"/>
                <a:sym typeface="Lato"/>
              </a:defRPr>
            </a:lvl6pPr>
            <a:lvl7pPr lvl="6" algn="r">
              <a:buNone/>
              <a:defRPr sz="1001">
                <a:solidFill>
                  <a:schemeClr val="accent1"/>
                </a:solidFill>
                <a:latin typeface="Lato"/>
                <a:ea typeface="Lato"/>
                <a:cs typeface="Lato"/>
                <a:sym typeface="Lato"/>
              </a:defRPr>
            </a:lvl7pPr>
            <a:lvl8pPr lvl="7" algn="r">
              <a:buNone/>
              <a:defRPr sz="1001">
                <a:solidFill>
                  <a:schemeClr val="accent1"/>
                </a:solidFill>
                <a:latin typeface="Lato"/>
                <a:ea typeface="Lato"/>
                <a:cs typeface="Lato"/>
                <a:sym typeface="Lato"/>
              </a:defRPr>
            </a:lvl8pPr>
            <a:lvl9pPr lvl="8" algn="r">
              <a:buNone/>
              <a:defRPr sz="1001">
                <a:solidFill>
                  <a:schemeClr val="accent1"/>
                </a:solidFill>
                <a:latin typeface="Lato"/>
                <a:ea typeface="Lato"/>
                <a:cs typeface="Lato"/>
                <a:sym typeface="La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7" r:id="rId3"/>
    <p:sldLayoutId id="2147483661" r:id="rId4"/>
  </p:sldLayoutIdLst>
  <mc:AlternateContent xmlns:mc="http://schemas.openxmlformats.org/markup-compatibility/2006" xmlns:p14="http://schemas.microsoft.com/office/powerpoint/2010/main">
    <mc:Choice Requires="p14">
      <p:transition spd="slow" p14:dur="26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slideshare.net/SimarjotSinghKalsi/bluetooth-controlled-robot-project-report" TargetMode="External"/><Relationship Id="rId7" Type="http://schemas.openxmlformats.org/officeDocument/2006/relationships/hyperlink" Target="https://www.youtube.com/watch?v=Ap-SZHJF8wU"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hyperlink" Target="https://www.amazon.com/electrical/b?node=495266" TargetMode="External"/><Relationship Id="rId5" Type="http://schemas.openxmlformats.org/officeDocument/2006/relationships/hyperlink" Target="https://www.elprocus.com/major-electronic-components/" TargetMode="External"/><Relationship Id="rId4" Type="http://schemas.openxmlformats.org/officeDocument/2006/relationships/hyperlink" Target="https://www.arduino.cc/en/Guide/HomePag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326486" y="330786"/>
            <a:ext cx="9052560" cy="903600"/>
          </a:xfrm>
          <a:prstGeom prst="rect">
            <a:avLst/>
          </a:prstGeom>
        </p:spPr>
        <p:txBody>
          <a:bodyPr spcFirstLastPara="1" wrap="square" lIns="91426" tIns="91426" rIns="91426" bIns="91426" anchor="t" anchorCtr="0">
            <a:noAutofit/>
          </a:bodyPr>
          <a:lstStyle/>
          <a:p>
            <a:r>
              <a:rPr lang="en-IN" sz="4400" dirty="0">
                <a:solidFill>
                  <a:schemeClr val="accent3">
                    <a:lumMod val="60000"/>
                    <a:lumOff val="40000"/>
                  </a:schemeClr>
                </a:solidFill>
                <a:latin typeface="Times New Roman" panose="02020603050405020304" pitchFamily="18" charset="0"/>
                <a:cs typeface="Times New Roman" panose="02020603050405020304" pitchFamily="18" charset="0"/>
              </a:rPr>
              <a:t>Remote Controlled Bluetooth Car</a:t>
            </a:r>
          </a:p>
        </p:txBody>
      </p:sp>
      <p:sp>
        <p:nvSpPr>
          <p:cNvPr id="87" name="Google Shape;87;p13"/>
          <p:cNvSpPr txBox="1">
            <a:spLocks noGrp="1"/>
          </p:cNvSpPr>
          <p:nvPr>
            <p:ph type="subTitle" idx="1"/>
          </p:nvPr>
        </p:nvSpPr>
        <p:spPr>
          <a:xfrm>
            <a:off x="172350" y="2001116"/>
            <a:ext cx="8799300" cy="2811600"/>
          </a:xfrm>
          <a:prstGeom prst="rect">
            <a:avLst/>
          </a:prstGeom>
        </p:spPr>
        <p:txBody>
          <a:bodyPr spcFirstLastPara="1" wrap="square" lIns="91426" tIns="91426" rIns="91426" bIns="91426" anchor="t" anchorCtr="0">
            <a:noAutofit/>
          </a:bodyPr>
          <a:lstStyle/>
          <a:p>
            <a:pPr marL="0" indent="0">
              <a:lnSpc>
                <a:spcPct val="150000"/>
              </a:lnSpc>
            </a:pPr>
            <a:r>
              <a:rPr lang="en" sz="2800" b="1" i="1" u="sng" dirty="0">
                <a:latin typeface="Calibri" panose="020F0502020204030204" pitchFamily="34" charset="0"/>
                <a:cs typeface="Calibri" panose="020F0502020204030204" pitchFamily="34" charset="0"/>
              </a:rPr>
              <a:t>Team Members</a:t>
            </a:r>
            <a:r>
              <a:rPr lang="en" sz="2800" b="1" i="1" dirty="0">
                <a:latin typeface="Calibri" panose="020F0502020204030204" pitchFamily="34" charset="0"/>
                <a:cs typeface="Calibri" panose="020F0502020204030204" pitchFamily="34" charset="0"/>
              </a:rPr>
              <a:t> : </a:t>
            </a:r>
            <a:r>
              <a:rPr lang="en" sz="2800" dirty="0">
                <a:latin typeface="Calibri" panose="020F0502020204030204" pitchFamily="34" charset="0"/>
                <a:cs typeface="Calibri" panose="020F0502020204030204" pitchFamily="34" charset="0"/>
              </a:rPr>
              <a:t>                                                                            </a:t>
            </a:r>
            <a:endParaRPr sz="2800" dirty="0">
              <a:latin typeface="Calibri" panose="020F0502020204030204" pitchFamily="34" charset="0"/>
              <a:cs typeface="Calibri" panose="020F0502020204030204" pitchFamily="34" charset="0"/>
            </a:endParaRPr>
          </a:p>
          <a:p>
            <a:pPr marL="0" indent="0">
              <a:lnSpc>
                <a:spcPct val="150000"/>
              </a:lnSpc>
            </a:pPr>
            <a:r>
              <a:rPr lang="en" sz="1801" b="1" dirty="0">
                <a:latin typeface="Calibri" panose="020F0502020204030204" pitchFamily="34" charset="0"/>
                <a:cs typeface="Calibri" panose="020F0502020204030204" pitchFamily="34" charset="0"/>
              </a:rPr>
              <a:t>1. G. Varaprasad</a:t>
            </a:r>
            <a:r>
              <a:rPr lang="en" sz="1801" dirty="0">
                <a:latin typeface="Calibri" panose="020F0502020204030204" pitchFamily="34" charset="0"/>
                <a:cs typeface="Calibri" panose="020F0502020204030204" pitchFamily="34" charset="0"/>
              </a:rPr>
              <a:t> (19BCE7048)                                                                                 </a:t>
            </a:r>
            <a:r>
              <a:rPr lang="en" sz="2400" b="1" u="sng" dirty="0">
                <a:latin typeface="Calibri" panose="020F0502020204030204" pitchFamily="34" charset="0"/>
                <a:cs typeface="Calibri" panose="020F0502020204030204" pitchFamily="34" charset="0"/>
              </a:rPr>
              <a:t>Guided by</a:t>
            </a:r>
            <a:r>
              <a:rPr lang="en" sz="2400" b="1" i="1" dirty="0">
                <a:latin typeface="Calibri" panose="020F0502020204030204" pitchFamily="34" charset="0"/>
                <a:cs typeface="Calibri" panose="020F0502020204030204" pitchFamily="34" charset="0"/>
              </a:rPr>
              <a:t> -</a:t>
            </a:r>
            <a:endParaRPr sz="2400" b="1" i="1" dirty="0">
              <a:latin typeface="Calibri" panose="020F0502020204030204" pitchFamily="34" charset="0"/>
              <a:cs typeface="Calibri" panose="020F0502020204030204" pitchFamily="34" charset="0"/>
            </a:endParaRPr>
          </a:p>
          <a:p>
            <a:pPr marL="0" indent="0">
              <a:lnSpc>
                <a:spcPct val="150000"/>
              </a:lnSpc>
            </a:pPr>
            <a:r>
              <a:rPr lang="en" sz="1801" dirty="0">
                <a:latin typeface="Calibri" panose="020F0502020204030204" pitchFamily="34" charset="0"/>
                <a:cs typeface="Calibri" panose="020F0502020204030204" pitchFamily="34" charset="0"/>
              </a:rPr>
              <a:t>2.  K. Sai Srinivas (19BCI7017)                                                                             </a:t>
            </a:r>
            <a:r>
              <a:rPr lang="en" sz="1801" b="1" dirty="0">
                <a:latin typeface="Calibri" panose="020F0502020204030204" pitchFamily="34" charset="0"/>
                <a:cs typeface="Calibri" panose="020F0502020204030204" pitchFamily="34" charset="0"/>
              </a:rPr>
              <a:t>S. Gopi Krishnan Sir</a:t>
            </a:r>
            <a:endParaRPr sz="1801" b="1" dirty="0">
              <a:latin typeface="Calibri" panose="020F0502020204030204" pitchFamily="34" charset="0"/>
              <a:cs typeface="Calibri" panose="020F0502020204030204" pitchFamily="34" charset="0"/>
            </a:endParaRPr>
          </a:p>
          <a:p>
            <a:pPr marL="0" indent="0">
              <a:lnSpc>
                <a:spcPct val="150000"/>
              </a:lnSpc>
            </a:pPr>
            <a:r>
              <a:rPr lang="en" sz="1801" dirty="0">
                <a:latin typeface="Calibri" panose="020F0502020204030204" pitchFamily="34" charset="0"/>
                <a:cs typeface="Calibri" panose="020F0502020204030204" pitchFamily="34" charset="0"/>
              </a:rPr>
              <a:t>3. B. Sai  Bipin (19BCD7025)                                                                                      ( Dept.of CSE )</a:t>
            </a:r>
            <a:endParaRPr sz="1801" dirty="0">
              <a:latin typeface="Calibri" panose="020F0502020204030204" pitchFamily="34" charset="0"/>
              <a:cs typeface="Calibri" panose="020F0502020204030204" pitchFamily="34" charset="0"/>
            </a:endParaRPr>
          </a:p>
          <a:p>
            <a:pPr marL="0" indent="0">
              <a:lnSpc>
                <a:spcPct val="150000"/>
              </a:lnSpc>
            </a:pPr>
            <a:r>
              <a:rPr lang="en" sz="1801" dirty="0">
                <a:latin typeface="Calibri" panose="020F0502020204030204" pitchFamily="34" charset="0"/>
                <a:cs typeface="Calibri" panose="020F0502020204030204" pitchFamily="34" charset="0"/>
              </a:rPr>
              <a:t>4. K.J.Sreeja (19MIS7046)</a:t>
            </a:r>
            <a:endParaRPr sz="1801" dirty="0">
              <a:latin typeface="Calibri" panose="020F0502020204030204" pitchFamily="34" charset="0"/>
              <a:cs typeface="Calibri" panose="020F0502020204030204" pitchFamily="34" charset="0"/>
            </a:endParaRPr>
          </a:p>
          <a:p>
            <a:pPr marL="0" indent="0">
              <a:lnSpc>
                <a:spcPct val="150000"/>
              </a:lnSpc>
            </a:pPr>
            <a:r>
              <a:rPr lang="en" sz="1801" dirty="0">
                <a:latin typeface="Calibri" panose="020F0502020204030204" pitchFamily="34" charset="0"/>
                <a:cs typeface="Calibri" panose="020F0502020204030204" pitchFamily="34" charset="0"/>
              </a:rPr>
              <a:t>5. N.Prudhvi (19BEC7129)</a:t>
            </a:r>
            <a:endParaRPr sz="1801" dirty="0">
              <a:latin typeface="Calibri" panose="020F0502020204030204" pitchFamily="34" charset="0"/>
              <a:cs typeface="Calibri" panose="020F0502020204030204" pitchFamily="34" charset="0"/>
            </a:endParaRPr>
          </a:p>
        </p:txBody>
      </p:sp>
      <p:sp>
        <p:nvSpPr>
          <p:cNvPr id="88" name="Google Shape;88;p13"/>
          <p:cNvSpPr txBox="1"/>
          <p:nvPr/>
        </p:nvSpPr>
        <p:spPr>
          <a:xfrm>
            <a:off x="3574847" y="1465016"/>
            <a:ext cx="3303600" cy="536100"/>
          </a:xfrm>
          <a:prstGeom prst="rect">
            <a:avLst/>
          </a:prstGeom>
          <a:noFill/>
          <a:ln>
            <a:noFill/>
          </a:ln>
        </p:spPr>
        <p:txBody>
          <a:bodyPr spcFirstLastPara="1" wrap="square" lIns="91426" tIns="91426" rIns="91426" bIns="91426" anchor="t" anchorCtr="0">
            <a:noAutofit/>
          </a:bodyPr>
          <a:lstStyle/>
          <a:p>
            <a:r>
              <a:rPr lang="en" sz="2400" b="1" dirty="0">
                <a:latin typeface="Lato"/>
                <a:ea typeface="Lato"/>
                <a:cs typeface="Lato"/>
                <a:sym typeface="Lato"/>
              </a:rPr>
              <a:t>EC   I.D : 190171</a:t>
            </a:r>
            <a:endParaRPr sz="2400" b="1" dirty="0">
              <a:latin typeface="Lato"/>
              <a:ea typeface="Lato"/>
              <a:cs typeface="Lato"/>
              <a:sym typeface="Lato"/>
            </a:endParaRPr>
          </a:p>
        </p:txBody>
      </p:sp>
      <p:sp>
        <p:nvSpPr>
          <p:cNvPr id="2" name="Rectangle 1">
            <a:extLst>
              <a:ext uri="{FF2B5EF4-FFF2-40B4-BE49-F238E27FC236}">
                <a16:creationId xmlns:a16="http://schemas.microsoft.com/office/drawing/2014/main" id="{93C49BDB-C457-48EE-8712-8BFBDDF79DB2}"/>
              </a:ext>
            </a:extLst>
          </p:cNvPr>
          <p:cNvSpPr/>
          <p:nvPr/>
        </p:nvSpPr>
        <p:spPr>
          <a:xfrm>
            <a:off x="7549868" y="1"/>
            <a:ext cx="1641795" cy="523222"/>
          </a:xfrm>
          <a:prstGeom prst="rect">
            <a:avLst/>
          </a:prstGeom>
          <a:noFill/>
        </p:spPr>
        <p:txBody>
          <a:bodyPr wrap="none" lIns="91440" tIns="45721" rIns="91440" bIns="45721">
            <a:spAutoFit/>
          </a:bodyPr>
          <a:lstStyle/>
          <a:p>
            <a:pPr algn="ctr"/>
            <a:r>
              <a:rPr lang="en-US" sz="2800" b="1" spc="300" dirty="0">
                <a:ln w="12700">
                  <a:solidFill>
                    <a:schemeClr val="accent5"/>
                  </a:solidFill>
                  <a:prstDash val="solid"/>
                </a:ln>
                <a:solidFill>
                  <a:schemeClr val="tx1">
                    <a:lumMod val="50000"/>
                  </a:schemeClr>
                </a:solidFill>
                <a:latin typeface="Pristina" panose="03060402040406080204" pitchFamily="66" charset="0"/>
              </a:rPr>
              <a:t> Review 3</a:t>
            </a:r>
            <a:endParaRPr lang="en-US" sz="3200" b="1" spc="300" dirty="0">
              <a:ln w="12700">
                <a:solidFill>
                  <a:schemeClr val="accent5"/>
                </a:solidFill>
                <a:prstDash val="solid"/>
              </a:ln>
              <a:solidFill>
                <a:schemeClr val="accent2"/>
              </a:solidFill>
              <a:latin typeface="Pristina" panose="03060402040406080204" pitchFamily="66" charset="0"/>
            </a:endParaRPr>
          </a:p>
        </p:txBody>
      </p:sp>
      <p:pic>
        <p:nvPicPr>
          <p:cNvPr id="4" name="Picture 3">
            <a:extLst>
              <a:ext uri="{FF2B5EF4-FFF2-40B4-BE49-F238E27FC236}">
                <a16:creationId xmlns:a16="http://schemas.microsoft.com/office/drawing/2014/main" id="{510B04FF-BCD5-4466-8020-2D51D3B10309}"/>
              </a:ext>
            </a:extLst>
          </p:cNvPr>
          <p:cNvPicPr>
            <a:picLocks noChangeAspect="1"/>
          </p:cNvPicPr>
          <p:nvPr/>
        </p:nvPicPr>
        <p:blipFill>
          <a:blip r:embed="rId3"/>
          <a:stretch>
            <a:fillRect/>
          </a:stretch>
        </p:blipFill>
        <p:spPr>
          <a:xfrm>
            <a:off x="3386711" y="3607333"/>
            <a:ext cx="2932107" cy="12762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15C009-0280-4C8F-8F8F-E18F9052A5FF}"/>
              </a:ext>
            </a:extLst>
          </p:cNvPr>
          <p:cNvSpPr/>
          <p:nvPr/>
        </p:nvSpPr>
        <p:spPr>
          <a:xfrm>
            <a:off x="1395025" y="124990"/>
            <a:ext cx="3275256" cy="830999"/>
          </a:xfrm>
          <a:prstGeom prst="rect">
            <a:avLst/>
          </a:prstGeom>
          <a:noFill/>
        </p:spPr>
        <p:txBody>
          <a:bodyPr wrap="none" lIns="91440" tIns="45721" rIns="91440" bIns="45721">
            <a:spAutoFit/>
            <a:scene3d>
              <a:camera prst="orthographicFront"/>
              <a:lightRig rig="threePt" dir="t"/>
            </a:scene3d>
            <a:sp3d>
              <a:bevelB w="38100" h="38100" prst="relaxedInset"/>
            </a:sp3d>
          </a:bodyPr>
          <a:lstStyle/>
          <a:p>
            <a:pPr algn="ctr"/>
            <a:r>
              <a:rPr lang="en-US" sz="4800" b="1" u="sng"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38100" dist="38100" dir="2700000" algn="tl">
                    <a:srgbClr val="000000">
                      <a:alpha val="43137"/>
                    </a:srgbClr>
                  </a:outerShdw>
                </a:effectLst>
                <a:latin typeface="Forte" panose="03060902040502070203" pitchFamily="66" charset="0"/>
              </a:rPr>
              <a:t>Video Demo</a:t>
            </a:r>
          </a:p>
        </p:txBody>
      </p:sp>
      <p:pic>
        <p:nvPicPr>
          <p:cNvPr id="3" name="Final Video edit">
            <a:hlinkClick r:id="" action="ppaction://media"/>
            <a:extLst>
              <a:ext uri="{FF2B5EF4-FFF2-40B4-BE49-F238E27FC236}">
                <a16:creationId xmlns:a16="http://schemas.microsoft.com/office/drawing/2014/main" id="{48C33A28-3BC8-4820-8D47-EFE360FF48E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88897" y="50850"/>
            <a:ext cx="2605123" cy="5041799"/>
          </a:xfrm>
          <a:prstGeom prst="rect">
            <a:avLst/>
          </a:prstGeom>
        </p:spPr>
      </p:pic>
      <p:sp>
        <p:nvSpPr>
          <p:cNvPr id="4" name="Rectangle 3">
            <a:extLst>
              <a:ext uri="{FF2B5EF4-FFF2-40B4-BE49-F238E27FC236}">
                <a16:creationId xmlns:a16="http://schemas.microsoft.com/office/drawing/2014/main" id="{27C34FA2-6273-4E3A-9EDB-419BDA26D945}"/>
              </a:ext>
            </a:extLst>
          </p:cNvPr>
          <p:cNvSpPr/>
          <p:nvPr/>
        </p:nvSpPr>
        <p:spPr>
          <a:xfrm>
            <a:off x="82184" y="1135612"/>
            <a:ext cx="6121263" cy="3660105"/>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This is indeed a cost-effective and efficient project. The novelty lies in the fact that it is a cost-effective project with a simple and easy to use interface compared to existing ones.</a:t>
            </a:r>
          </a:p>
          <a:p>
            <a:pPr marL="285750" indent="-285750">
              <a:lnSpc>
                <a:spcPct val="15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 Also the Bluetooth RC Controller application is more user friendly. The robot is small in size so it can be used in spying purpose. With few additions and modifications, this robot can be used in army for detecting and disposing hidden land mines. </a:t>
            </a:r>
          </a:p>
          <a:p>
            <a:pPr marL="285750" indent="-285750">
              <a:lnSpc>
                <a:spcPct val="15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The robot can be used for surveillance. In future we can interface sensors to this robot so that it can monitor some parameters and we can improve the efficiency using Internet of Things (IoT) technology. </a:t>
            </a:r>
          </a:p>
          <a:p>
            <a:pPr marL="285750" indent="-285750">
              <a:lnSpc>
                <a:spcPct val="15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We can also add wireless camera, in order to incorporate other security features. We are now living in the 21st century. Now, smart phone has become the most essential thing in our daily life. </a:t>
            </a:r>
          </a:p>
          <a:p>
            <a:pPr marL="285750" indent="-285750">
              <a:lnSpc>
                <a:spcPct val="15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Android application based smart phones are becoming each time more powerful and equipped with several accessories that are useful for Robots.</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073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F146A7-91E8-48CC-B2E8-49C5CD8DF3EA}"/>
              </a:ext>
            </a:extLst>
          </p:cNvPr>
          <p:cNvSpPr/>
          <p:nvPr/>
        </p:nvSpPr>
        <p:spPr>
          <a:xfrm>
            <a:off x="47641" y="1256523"/>
            <a:ext cx="9096359" cy="4484369"/>
          </a:xfrm>
          <a:prstGeom prst="rect">
            <a:avLst/>
          </a:prstGeom>
        </p:spPr>
        <p:txBody>
          <a:bodyPr wrap="square">
            <a:spAutoFit/>
          </a:bodyPr>
          <a:lstStyle/>
          <a:p>
            <a:pPr marL="285753" indent="-285753">
              <a:lnSpc>
                <a:spcPct val="150000"/>
              </a:lnSpc>
              <a:buFont typeface="Wingdings" panose="05000000000000000000" pitchFamily="2" charset="2"/>
              <a:buChar char="§"/>
            </a:pPr>
            <a:r>
              <a:rPr lang="en-US" sz="1600" dirty="0">
                <a:latin typeface="Footlight MT Light" panose="0204060206030A020304" pitchFamily="18" charset="0"/>
              </a:rPr>
              <a:t>For now the working prototype can be controlled by Smart Phone and it moves according to the input of the user. </a:t>
            </a:r>
          </a:p>
          <a:p>
            <a:pPr marL="285753" indent="-285753">
              <a:lnSpc>
                <a:spcPct val="150000"/>
              </a:lnSpc>
              <a:buFont typeface="Wingdings" panose="05000000000000000000" pitchFamily="2" charset="2"/>
              <a:buChar char="§"/>
            </a:pPr>
            <a:r>
              <a:rPr lang="en-US" sz="1600" dirty="0">
                <a:latin typeface="Footlight MT Light" panose="0204060206030A020304" pitchFamily="18" charset="0"/>
              </a:rPr>
              <a:t>Now it works on </a:t>
            </a:r>
            <a:r>
              <a:rPr lang="en-US" sz="1600" b="1" dirty="0">
                <a:latin typeface="Footlight MT Light" panose="0204060206030A020304" pitchFamily="18" charset="0"/>
              </a:rPr>
              <a:t>Bluetooth controlled assist system</a:t>
            </a:r>
            <a:r>
              <a:rPr lang="en-US" sz="1600" dirty="0">
                <a:latin typeface="Footlight MT Light" panose="0204060206030A020304" pitchFamily="18" charset="0"/>
              </a:rPr>
              <a:t>, developed using  </a:t>
            </a:r>
            <a:r>
              <a:rPr lang="en-US" sz="1600" i="1" dirty="0">
                <a:latin typeface="Footlight MT Light" panose="0204060206030A020304" pitchFamily="18" charset="0"/>
              </a:rPr>
              <a:t>electronic and mechanical arrangement.</a:t>
            </a:r>
            <a:endParaRPr lang="en-US" sz="1600" dirty="0">
              <a:latin typeface="Footlight MT Light" panose="0204060206030A020304" pitchFamily="18" charset="0"/>
            </a:endParaRPr>
          </a:p>
          <a:p>
            <a:pPr marL="285753" indent="-285753">
              <a:lnSpc>
                <a:spcPct val="150000"/>
              </a:lnSpc>
              <a:buFont typeface="Wingdings" panose="05000000000000000000" pitchFamily="2" charset="2"/>
              <a:buChar char="§"/>
            </a:pPr>
            <a:r>
              <a:rPr lang="en-US" sz="1600" dirty="0">
                <a:latin typeface="Footlight MT Light" panose="0204060206030A020304" pitchFamily="18" charset="0"/>
              </a:rPr>
              <a:t>The accuracy of the model can be improvised from a small region to a big region like :</a:t>
            </a:r>
          </a:p>
          <a:p>
            <a:pPr marL="285753" indent="-285753">
              <a:lnSpc>
                <a:spcPct val="150000"/>
              </a:lnSpc>
              <a:buFont typeface="Wingdings" panose="05000000000000000000" pitchFamily="2" charset="2"/>
              <a:buChar char="§"/>
            </a:pPr>
            <a:r>
              <a:rPr lang="en-US" sz="1600" dirty="0">
                <a:latin typeface="Footlight MT Light" panose="0204060206030A020304" pitchFamily="18" charset="0"/>
              </a:rPr>
              <a:t>The same concept can be used in Home Automation, </a:t>
            </a:r>
            <a:r>
              <a:rPr lang="en-US" sz="1600" dirty="0">
                <a:latin typeface="Footlight MT Light" panose="0204060206030A020304" pitchFamily="18" charset="0"/>
                <a:cs typeface="Times New Roman" panose="02020603050405020304" pitchFamily="18" charset="0"/>
              </a:rPr>
              <a:t>We can interface sensors to this robot so that it can monitor some parameters. We can add wireless camera to this robot</a:t>
            </a:r>
            <a:r>
              <a:rPr lang="en-US" sz="1600" dirty="0">
                <a:solidFill>
                  <a:srgbClr val="222222"/>
                </a:solidFill>
                <a:latin typeface="Footlight MT Light" panose="0204060206030A020304" pitchFamily="18" charset="0"/>
                <a:cs typeface="Times New Roman" panose="02020603050405020304" pitchFamily="18" charset="0"/>
              </a:rPr>
              <a:t>. I</a:t>
            </a:r>
            <a:r>
              <a:rPr lang="en-US" sz="1600" dirty="0">
                <a:latin typeface="Footlight MT Light" panose="0204060206030A020304" pitchFamily="18" charset="0"/>
              </a:rPr>
              <a:t>n the Military Domain to safeguard and help soldiers, and These robots are used in industries to control trolly and lift the things.</a:t>
            </a:r>
          </a:p>
          <a:p>
            <a:pPr marL="285753" indent="-285753">
              <a:lnSpc>
                <a:spcPct val="150000"/>
              </a:lnSpc>
              <a:buFont typeface="Wingdings" panose="05000000000000000000" pitchFamily="2" charset="2"/>
              <a:buChar char="§"/>
            </a:pPr>
            <a:r>
              <a:rPr lang="en-US" sz="1600" dirty="0">
                <a:latin typeface="Footlight MT Light" panose="0204060206030A020304" pitchFamily="18" charset="0"/>
              </a:rPr>
              <a:t> </a:t>
            </a:r>
            <a:r>
              <a:rPr lang="en" sz="1600" dirty="0">
                <a:latin typeface="Footlight MT Light" panose="0204060206030A020304" pitchFamily="18" charset="0"/>
              </a:rPr>
              <a:t>They </a:t>
            </a:r>
            <a:r>
              <a:rPr lang="en-IN" sz="1600" dirty="0">
                <a:latin typeface="Footlight MT Light" panose="0204060206030A020304" pitchFamily="18" charset="0"/>
              </a:rPr>
              <a:t>make </a:t>
            </a:r>
            <a:r>
              <a:rPr lang="en" sz="1600" b="1" dirty="0">
                <a:latin typeface="Footlight MT Light" panose="0204060206030A020304" pitchFamily="18" charset="0"/>
              </a:rPr>
              <a:t>Physically Challenged </a:t>
            </a:r>
            <a:r>
              <a:rPr lang="en" sz="1600" dirty="0">
                <a:latin typeface="Footlight MT Light" panose="0204060206030A020304" pitchFamily="18" charset="0"/>
              </a:rPr>
              <a:t>people to helm their robot around their space.</a:t>
            </a:r>
          </a:p>
          <a:p>
            <a:pPr marL="285753" indent="-285753">
              <a:lnSpc>
                <a:spcPct val="150000"/>
              </a:lnSpc>
              <a:buFont typeface="Wingdings" panose="05000000000000000000" pitchFamily="2" charset="2"/>
              <a:buChar char="§"/>
            </a:pPr>
            <a:r>
              <a:rPr lang="en-US" sz="1600" dirty="0">
                <a:latin typeface="Footlight MT Light" panose="0204060206030A020304" pitchFamily="18" charset="0"/>
              </a:rPr>
              <a:t>The robot can be used for reconnaissance or surveillance.</a:t>
            </a:r>
            <a:br>
              <a:rPr lang="en-US" sz="1600" dirty="0">
                <a:latin typeface="Footlight MT Light" panose="0204060206030A020304" pitchFamily="18" charset="0"/>
              </a:rPr>
            </a:br>
            <a:endParaRPr lang="en-US" sz="1600" dirty="0">
              <a:latin typeface="Footlight MT Light" panose="0204060206030A020304" pitchFamily="18" charset="0"/>
            </a:endParaRPr>
          </a:p>
          <a:p>
            <a:pPr marL="285753" indent="-285753">
              <a:lnSpc>
                <a:spcPct val="150000"/>
              </a:lnSpc>
              <a:buFont typeface="Wingdings" panose="05000000000000000000" pitchFamily="2" charset="2"/>
              <a:buChar char="§"/>
            </a:pPr>
            <a:endParaRPr lang="en" sz="1600" dirty="0">
              <a:latin typeface="Footlight MT Light" panose="0204060206030A020304" pitchFamily="18" charset="0"/>
            </a:endParaRPr>
          </a:p>
        </p:txBody>
      </p:sp>
      <p:sp>
        <p:nvSpPr>
          <p:cNvPr id="3" name="Rectangle 2">
            <a:extLst>
              <a:ext uri="{FF2B5EF4-FFF2-40B4-BE49-F238E27FC236}">
                <a16:creationId xmlns:a16="http://schemas.microsoft.com/office/drawing/2014/main" id="{CCCDDA9D-6CFF-47D1-A49C-8397EB8C1694}"/>
              </a:ext>
            </a:extLst>
          </p:cNvPr>
          <p:cNvSpPr/>
          <p:nvPr/>
        </p:nvSpPr>
        <p:spPr>
          <a:xfrm>
            <a:off x="2313662" y="417371"/>
            <a:ext cx="5391502" cy="646331"/>
          </a:xfrm>
          <a:prstGeom prst="rect">
            <a:avLst/>
          </a:prstGeom>
        </p:spPr>
        <p:txBody>
          <a:bodyPr wrap="square">
            <a:spAutoFit/>
          </a:bodyPr>
          <a:lstStyle/>
          <a:p>
            <a:r>
              <a:rPr lang="en-US" sz="3600" dirty="0">
                <a:solidFill>
                  <a:schemeClr val="accent5"/>
                </a:solidFill>
                <a:latin typeface="Britannic Bold" panose="020B0903060703020204" pitchFamily="34" charset="0"/>
              </a:rPr>
              <a:t>Future Improvements</a:t>
            </a:r>
            <a:endParaRPr lang="en-IN" sz="3600" dirty="0">
              <a:solidFill>
                <a:schemeClr val="accent5"/>
              </a:solidFill>
              <a:latin typeface="Britannic Bold" panose="020B0903060703020204" pitchFamily="34" charset="0"/>
            </a:endParaRPr>
          </a:p>
        </p:txBody>
      </p:sp>
    </p:spTree>
    <p:extLst>
      <p:ext uri="{BB962C8B-B14F-4D97-AF65-F5344CB8AC3E}">
        <p14:creationId xmlns:p14="http://schemas.microsoft.com/office/powerpoint/2010/main" val="3356636683"/>
      </p:ext>
    </p:extLst>
  </p:cSld>
  <p:clrMapOvr>
    <a:masterClrMapping/>
  </p:clrMapOvr>
  <p:transition spd="med">
    <p:pull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FE2616-EA3B-4FC8-9CF0-B65BF196A309}"/>
              </a:ext>
            </a:extLst>
          </p:cNvPr>
          <p:cNvSpPr/>
          <p:nvPr/>
        </p:nvSpPr>
        <p:spPr>
          <a:xfrm>
            <a:off x="250192" y="545521"/>
            <a:ext cx="2414444" cy="523220"/>
          </a:xfrm>
          <a:prstGeom prst="rect">
            <a:avLst/>
          </a:prstGeom>
        </p:spPr>
        <p:txBody>
          <a:bodyPr wrap="none">
            <a:spAutoFit/>
          </a:bodyPr>
          <a:lstStyle/>
          <a:p>
            <a:r>
              <a:rPr lang="en-US" sz="2800" dirty="0">
                <a:solidFill>
                  <a:schemeClr val="bg2"/>
                </a:solidFill>
                <a:latin typeface="Arial Black" panose="020B0A04020102020204" pitchFamily="34" charset="0"/>
              </a:rPr>
              <a:t>References</a:t>
            </a:r>
            <a:endParaRPr lang="en-IN" sz="2800" dirty="0">
              <a:solidFill>
                <a:schemeClr val="bg2"/>
              </a:solidFill>
              <a:latin typeface="Arial Black" panose="020B0A04020102020204" pitchFamily="34" charset="0"/>
            </a:endParaRPr>
          </a:p>
        </p:txBody>
      </p:sp>
      <p:pic>
        <p:nvPicPr>
          <p:cNvPr id="2052" name="Picture 4" descr="Image result for references clipart">
            <a:extLst>
              <a:ext uri="{FF2B5EF4-FFF2-40B4-BE49-F238E27FC236}">
                <a16:creationId xmlns:a16="http://schemas.microsoft.com/office/drawing/2014/main" id="{A88BBD56-D97B-41ED-8CB4-2F4A837894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693" y="185815"/>
            <a:ext cx="1489045" cy="11781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B65A55D-6B70-4375-AC9D-45B4924C616A}"/>
              </a:ext>
            </a:extLst>
          </p:cNvPr>
          <p:cNvSpPr/>
          <p:nvPr/>
        </p:nvSpPr>
        <p:spPr>
          <a:xfrm>
            <a:off x="3691851" y="1610179"/>
            <a:ext cx="5630535" cy="831253"/>
          </a:xfrm>
          <a:prstGeom prst="rect">
            <a:avLst/>
          </a:prstGeom>
        </p:spPr>
        <p:txBody>
          <a:bodyPr wrap="square">
            <a:spAutoFit/>
          </a:bodyPr>
          <a:lstStyle/>
          <a:p>
            <a:r>
              <a:rPr lang="en-IN" sz="1401" dirty="0">
                <a:hlinkClick r:id="rId3"/>
              </a:rPr>
              <a:t>https://www.slideshare.net/SimarjotSinghKalsi/bluetooth-controlled-robot-project-report</a:t>
            </a:r>
            <a:r>
              <a:rPr lang="en-IN" sz="1401" dirty="0"/>
              <a:t> </a:t>
            </a:r>
            <a:r>
              <a:rPr lang="en-IN" sz="2000" dirty="0"/>
              <a:t>)</a:t>
            </a:r>
          </a:p>
          <a:p>
            <a:endParaRPr lang="en-IN" sz="1401" dirty="0"/>
          </a:p>
        </p:txBody>
      </p:sp>
      <p:sp>
        <p:nvSpPr>
          <p:cNvPr id="6" name="Rectangle 5">
            <a:extLst>
              <a:ext uri="{FF2B5EF4-FFF2-40B4-BE49-F238E27FC236}">
                <a16:creationId xmlns:a16="http://schemas.microsoft.com/office/drawing/2014/main" id="{965C6617-9799-4A79-BE35-86A5CC3AFD07}"/>
              </a:ext>
            </a:extLst>
          </p:cNvPr>
          <p:cNvSpPr/>
          <p:nvPr/>
        </p:nvSpPr>
        <p:spPr>
          <a:xfrm>
            <a:off x="108637" y="1525541"/>
            <a:ext cx="3930884" cy="461665"/>
          </a:xfrm>
          <a:prstGeom prst="rect">
            <a:avLst/>
          </a:prstGeom>
        </p:spPr>
        <p:txBody>
          <a:bodyPr wrap="none">
            <a:spAutoFit/>
          </a:bodyPr>
          <a:lstStyle/>
          <a:p>
            <a:r>
              <a:rPr lang="en" sz="2400" dirty="0"/>
              <a:t>1. </a:t>
            </a:r>
            <a:r>
              <a:rPr lang="en-IN" sz="2400" dirty="0"/>
              <a:t>Information Reference (  </a:t>
            </a:r>
          </a:p>
        </p:txBody>
      </p:sp>
      <p:sp>
        <p:nvSpPr>
          <p:cNvPr id="8" name="Rectangle 7">
            <a:extLst>
              <a:ext uri="{FF2B5EF4-FFF2-40B4-BE49-F238E27FC236}">
                <a16:creationId xmlns:a16="http://schemas.microsoft.com/office/drawing/2014/main" id="{10982CC5-D8F5-4DA0-84F1-BCA029384EC3}"/>
              </a:ext>
            </a:extLst>
          </p:cNvPr>
          <p:cNvSpPr/>
          <p:nvPr/>
        </p:nvSpPr>
        <p:spPr>
          <a:xfrm>
            <a:off x="250193" y="2345025"/>
            <a:ext cx="3211135" cy="461665"/>
          </a:xfrm>
          <a:prstGeom prst="rect">
            <a:avLst/>
          </a:prstGeom>
        </p:spPr>
        <p:txBody>
          <a:bodyPr wrap="none">
            <a:spAutoFit/>
          </a:bodyPr>
          <a:lstStyle/>
          <a:p>
            <a:r>
              <a:rPr lang="en-IN" sz="2400" dirty="0"/>
              <a:t>2. Idea of the Project (</a:t>
            </a:r>
          </a:p>
        </p:txBody>
      </p:sp>
      <p:sp>
        <p:nvSpPr>
          <p:cNvPr id="10" name="Rectangle 9">
            <a:extLst>
              <a:ext uri="{FF2B5EF4-FFF2-40B4-BE49-F238E27FC236}">
                <a16:creationId xmlns:a16="http://schemas.microsoft.com/office/drawing/2014/main" id="{656AC4E5-F50D-4487-8FA3-44621CABB005}"/>
              </a:ext>
            </a:extLst>
          </p:cNvPr>
          <p:cNvSpPr/>
          <p:nvPr/>
        </p:nvSpPr>
        <p:spPr>
          <a:xfrm>
            <a:off x="7231442" y="2310140"/>
            <a:ext cx="287258" cy="461665"/>
          </a:xfrm>
          <a:prstGeom prst="rect">
            <a:avLst/>
          </a:prstGeom>
        </p:spPr>
        <p:txBody>
          <a:bodyPr wrap="none">
            <a:spAutoFit/>
          </a:bodyPr>
          <a:lstStyle/>
          <a:p>
            <a:r>
              <a:rPr lang="en-IN" sz="2400" dirty="0"/>
              <a:t>)</a:t>
            </a:r>
          </a:p>
        </p:txBody>
      </p:sp>
      <p:sp>
        <p:nvSpPr>
          <p:cNvPr id="11" name="Rectangle 10">
            <a:extLst>
              <a:ext uri="{FF2B5EF4-FFF2-40B4-BE49-F238E27FC236}">
                <a16:creationId xmlns:a16="http://schemas.microsoft.com/office/drawing/2014/main" id="{94E381ED-DEB5-4D7A-8BBE-CD4D55589E89}"/>
              </a:ext>
            </a:extLst>
          </p:cNvPr>
          <p:cNvSpPr/>
          <p:nvPr/>
        </p:nvSpPr>
        <p:spPr>
          <a:xfrm>
            <a:off x="250190" y="2999052"/>
            <a:ext cx="2666114" cy="461665"/>
          </a:xfrm>
          <a:prstGeom prst="rect">
            <a:avLst/>
          </a:prstGeom>
        </p:spPr>
        <p:txBody>
          <a:bodyPr wrap="none">
            <a:spAutoFit/>
          </a:bodyPr>
          <a:lstStyle/>
          <a:p>
            <a:r>
              <a:rPr lang="en-IN" sz="2400" dirty="0"/>
              <a:t>3. About Arduino (</a:t>
            </a:r>
          </a:p>
        </p:txBody>
      </p:sp>
      <p:sp>
        <p:nvSpPr>
          <p:cNvPr id="12" name="Rectangle 11">
            <a:extLst>
              <a:ext uri="{FF2B5EF4-FFF2-40B4-BE49-F238E27FC236}">
                <a16:creationId xmlns:a16="http://schemas.microsoft.com/office/drawing/2014/main" id="{10632D07-AF55-4705-A4D5-1A3A12728829}"/>
              </a:ext>
            </a:extLst>
          </p:cNvPr>
          <p:cNvSpPr/>
          <p:nvPr/>
        </p:nvSpPr>
        <p:spPr>
          <a:xfrm>
            <a:off x="2805053" y="3075996"/>
            <a:ext cx="3708066" cy="307905"/>
          </a:xfrm>
          <a:prstGeom prst="rect">
            <a:avLst/>
          </a:prstGeom>
        </p:spPr>
        <p:txBody>
          <a:bodyPr wrap="none">
            <a:spAutoFit/>
          </a:bodyPr>
          <a:lstStyle/>
          <a:p>
            <a:r>
              <a:rPr lang="en-IN" sz="1401" dirty="0">
                <a:hlinkClick r:id="rId4"/>
              </a:rPr>
              <a:t>https://www.arduino.cc/en/Guide/HomePage</a:t>
            </a:r>
            <a:endParaRPr lang="en-IN" sz="1401" dirty="0"/>
          </a:p>
        </p:txBody>
      </p:sp>
      <p:sp>
        <p:nvSpPr>
          <p:cNvPr id="13" name="Rectangle 12">
            <a:extLst>
              <a:ext uri="{FF2B5EF4-FFF2-40B4-BE49-F238E27FC236}">
                <a16:creationId xmlns:a16="http://schemas.microsoft.com/office/drawing/2014/main" id="{2206A834-018A-43B1-89E5-73379BAE51EE}"/>
              </a:ext>
            </a:extLst>
          </p:cNvPr>
          <p:cNvSpPr/>
          <p:nvPr/>
        </p:nvSpPr>
        <p:spPr>
          <a:xfrm>
            <a:off x="6369490" y="2999050"/>
            <a:ext cx="287258" cy="461665"/>
          </a:xfrm>
          <a:prstGeom prst="rect">
            <a:avLst/>
          </a:prstGeom>
        </p:spPr>
        <p:txBody>
          <a:bodyPr wrap="none">
            <a:spAutoFit/>
          </a:bodyPr>
          <a:lstStyle/>
          <a:p>
            <a:r>
              <a:rPr lang="en-IN" sz="2400" dirty="0"/>
              <a:t>)</a:t>
            </a:r>
          </a:p>
        </p:txBody>
      </p:sp>
      <p:sp>
        <p:nvSpPr>
          <p:cNvPr id="14" name="Rectangle 13">
            <a:extLst>
              <a:ext uri="{FF2B5EF4-FFF2-40B4-BE49-F238E27FC236}">
                <a16:creationId xmlns:a16="http://schemas.microsoft.com/office/drawing/2014/main" id="{93C51B31-6B5C-4B8C-91C4-A11CAB199D41}"/>
              </a:ext>
            </a:extLst>
          </p:cNvPr>
          <p:cNvSpPr/>
          <p:nvPr/>
        </p:nvSpPr>
        <p:spPr>
          <a:xfrm>
            <a:off x="235802" y="3687962"/>
            <a:ext cx="4172937" cy="461665"/>
          </a:xfrm>
          <a:prstGeom prst="rect">
            <a:avLst/>
          </a:prstGeom>
        </p:spPr>
        <p:txBody>
          <a:bodyPr wrap="none">
            <a:spAutoFit/>
          </a:bodyPr>
          <a:lstStyle/>
          <a:p>
            <a:r>
              <a:rPr lang="en-IN" sz="2400" dirty="0"/>
              <a:t>4. Knowledge of Electronics (</a:t>
            </a:r>
          </a:p>
        </p:txBody>
      </p:sp>
      <p:sp>
        <p:nvSpPr>
          <p:cNvPr id="15" name="Rectangle 14">
            <a:extLst>
              <a:ext uri="{FF2B5EF4-FFF2-40B4-BE49-F238E27FC236}">
                <a16:creationId xmlns:a16="http://schemas.microsoft.com/office/drawing/2014/main" id="{42E2DCEE-89B2-47AE-86E1-2DD0A36DD63A}"/>
              </a:ext>
            </a:extLst>
          </p:cNvPr>
          <p:cNvSpPr/>
          <p:nvPr/>
        </p:nvSpPr>
        <p:spPr>
          <a:xfrm>
            <a:off x="4275723" y="3780460"/>
            <a:ext cx="4967804" cy="307905"/>
          </a:xfrm>
          <a:prstGeom prst="rect">
            <a:avLst/>
          </a:prstGeom>
        </p:spPr>
        <p:txBody>
          <a:bodyPr wrap="square">
            <a:spAutoFit/>
          </a:bodyPr>
          <a:lstStyle/>
          <a:p>
            <a:r>
              <a:rPr lang="en-IN" sz="1401" dirty="0">
                <a:hlinkClick r:id="rId5"/>
              </a:rPr>
              <a:t>https://www.elprocus.com/major-electronic-components/</a:t>
            </a:r>
            <a:endParaRPr lang="en-IN" sz="1401" dirty="0"/>
          </a:p>
        </p:txBody>
      </p:sp>
      <p:sp>
        <p:nvSpPr>
          <p:cNvPr id="16" name="Rectangle 15">
            <a:extLst>
              <a:ext uri="{FF2B5EF4-FFF2-40B4-BE49-F238E27FC236}">
                <a16:creationId xmlns:a16="http://schemas.microsoft.com/office/drawing/2014/main" id="{092DF124-5846-45D9-BE8C-C11E1D6A300D}"/>
              </a:ext>
            </a:extLst>
          </p:cNvPr>
          <p:cNvSpPr/>
          <p:nvPr/>
        </p:nvSpPr>
        <p:spPr>
          <a:xfrm>
            <a:off x="8714690" y="3681297"/>
            <a:ext cx="287258" cy="461665"/>
          </a:xfrm>
          <a:prstGeom prst="rect">
            <a:avLst/>
          </a:prstGeom>
        </p:spPr>
        <p:txBody>
          <a:bodyPr wrap="none">
            <a:spAutoFit/>
          </a:bodyPr>
          <a:lstStyle/>
          <a:p>
            <a:r>
              <a:rPr lang="en-IN" sz="2400" dirty="0"/>
              <a:t>)</a:t>
            </a:r>
          </a:p>
        </p:txBody>
      </p:sp>
      <p:sp>
        <p:nvSpPr>
          <p:cNvPr id="17" name="Rectangle 16">
            <a:extLst>
              <a:ext uri="{FF2B5EF4-FFF2-40B4-BE49-F238E27FC236}">
                <a16:creationId xmlns:a16="http://schemas.microsoft.com/office/drawing/2014/main" id="{20C76787-B38E-4263-953B-5BC9F5EEAA6A}"/>
              </a:ext>
            </a:extLst>
          </p:cNvPr>
          <p:cNvSpPr/>
          <p:nvPr/>
        </p:nvSpPr>
        <p:spPr>
          <a:xfrm>
            <a:off x="235802" y="4376873"/>
            <a:ext cx="3193503" cy="461665"/>
          </a:xfrm>
          <a:prstGeom prst="rect">
            <a:avLst/>
          </a:prstGeom>
        </p:spPr>
        <p:txBody>
          <a:bodyPr wrap="none">
            <a:spAutoFit/>
          </a:bodyPr>
          <a:lstStyle/>
          <a:p>
            <a:r>
              <a:rPr lang="en-IN" sz="2400" dirty="0"/>
              <a:t>5. Purchase of Items (</a:t>
            </a:r>
          </a:p>
        </p:txBody>
      </p:sp>
      <p:sp>
        <p:nvSpPr>
          <p:cNvPr id="18" name="Rectangle 17">
            <a:extLst>
              <a:ext uri="{FF2B5EF4-FFF2-40B4-BE49-F238E27FC236}">
                <a16:creationId xmlns:a16="http://schemas.microsoft.com/office/drawing/2014/main" id="{C4D816AB-A45C-4B98-9067-ACAF305C6522}"/>
              </a:ext>
            </a:extLst>
          </p:cNvPr>
          <p:cNvSpPr/>
          <p:nvPr/>
        </p:nvSpPr>
        <p:spPr>
          <a:xfrm>
            <a:off x="3295983" y="4484926"/>
            <a:ext cx="4288353" cy="307905"/>
          </a:xfrm>
          <a:prstGeom prst="rect">
            <a:avLst/>
          </a:prstGeom>
        </p:spPr>
        <p:txBody>
          <a:bodyPr wrap="none">
            <a:spAutoFit/>
          </a:bodyPr>
          <a:lstStyle/>
          <a:p>
            <a:r>
              <a:rPr lang="en-IN" sz="1401" dirty="0">
                <a:hlinkClick r:id="rId6"/>
              </a:rPr>
              <a:t>https://www.amazon.com/electrical/b?node=495266</a:t>
            </a:r>
            <a:endParaRPr lang="en-IN" sz="1401" dirty="0"/>
          </a:p>
        </p:txBody>
      </p:sp>
      <p:sp>
        <p:nvSpPr>
          <p:cNvPr id="19" name="Rectangle 18">
            <a:extLst>
              <a:ext uri="{FF2B5EF4-FFF2-40B4-BE49-F238E27FC236}">
                <a16:creationId xmlns:a16="http://schemas.microsoft.com/office/drawing/2014/main" id="{3AB2B737-A172-495D-804B-17733BEE938E}"/>
              </a:ext>
            </a:extLst>
          </p:cNvPr>
          <p:cNvSpPr/>
          <p:nvPr/>
        </p:nvSpPr>
        <p:spPr>
          <a:xfrm>
            <a:off x="7396786" y="4376873"/>
            <a:ext cx="287258" cy="461665"/>
          </a:xfrm>
          <a:prstGeom prst="rect">
            <a:avLst/>
          </a:prstGeom>
        </p:spPr>
        <p:txBody>
          <a:bodyPr wrap="none">
            <a:spAutoFit/>
          </a:bodyPr>
          <a:lstStyle/>
          <a:p>
            <a:r>
              <a:rPr lang="en-IN" sz="2400" dirty="0"/>
              <a:t>)</a:t>
            </a:r>
          </a:p>
        </p:txBody>
      </p:sp>
      <p:sp>
        <p:nvSpPr>
          <p:cNvPr id="2" name="Rectangle 1">
            <a:extLst>
              <a:ext uri="{FF2B5EF4-FFF2-40B4-BE49-F238E27FC236}">
                <a16:creationId xmlns:a16="http://schemas.microsoft.com/office/drawing/2014/main" id="{BC7712BD-EC92-4F86-A01F-182730886737}"/>
              </a:ext>
            </a:extLst>
          </p:cNvPr>
          <p:cNvSpPr/>
          <p:nvPr/>
        </p:nvSpPr>
        <p:spPr>
          <a:xfrm>
            <a:off x="3250298" y="2450439"/>
            <a:ext cx="4192173" cy="307905"/>
          </a:xfrm>
          <a:prstGeom prst="rect">
            <a:avLst/>
          </a:prstGeom>
        </p:spPr>
        <p:txBody>
          <a:bodyPr wrap="none">
            <a:spAutoFit/>
          </a:bodyPr>
          <a:lstStyle/>
          <a:p>
            <a:r>
              <a:rPr lang="en-IN" sz="1401" dirty="0">
                <a:hlinkClick r:id="rId7"/>
              </a:rPr>
              <a:t>https://www.youtube.com/watch?v=Ap-SZHJF8wU</a:t>
            </a:r>
            <a:endParaRPr lang="en-IN" sz="1401" dirty="0"/>
          </a:p>
        </p:txBody>
      </p:sp>
    </p:spTree>
    <p:extLst>
      <p:ext uri="{BB962C8B-B14F-4D97-AF65-F5344CB8AC3E}">
        <p14:creationId xmlns:p14="http://schemas.microsoft.com/office/powerpoint/2010/main" val="3636366761"/>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E64464-E7A0-459C-A9ED-0F7AFDB58C1E}"/>
              </a:ext>
            </a:extLst>
          </p:cNvPr>
          <p:cNvSpPr/>
          <p:nvPr/>
        </p:nvSpPr>
        <p:spPr>
          <a:xfrm>
            <a:off x="1764655" y="2178510"/>
            <a:ext cx="6000361" cy="1323441"/>
          </a:xfrm>
          <a:prstGeom prst="rect">
            <a:avLst/>
          </a:prstGeom>
          <a:noFill/>
          <a:ln>
            <a:solidFill>
              <a:schemeClr val="accent6">
                <a:lumMod val="50000"/>
              </a:schemeClr>
            </a:solidFill>
          </a:ln>
          <a:effectLst>
            <a:glow rad="228600">
              <a:schemeClr val="accent3">
                <a:satMod val="175000"/>
                <a:alpha val="40000"/>
              </a:schemeClr>
            </a:glow>
          </a:effectLst>
          <a:scene3d>
            <a:camera prst="orthographicFront">
              <a:rot lat="0" lon="0" rev="0"/>
            </a:camera>
            <a:lightRig rig="glow" dir="t">
              <a:rot lat="0" lon="0" rev="14100000"/>
            </a:lightRig>
          </a:scene3d>
          <a:sp3d prstMaterial="softEdge">
            <a:bevelT w="127000" prst="artDeco"/>
          </a:sp3d>
        </p:spPr>
        <p:txBody>
          <a:bodyPr wrap="none" lIns="91440" tIns="45721" rIns="91440" bIns="45721">
            <a:spAutoFit/>
          </a:bodyPr>
          <a:lstStyle/>
          <a:p>
            <a:pPr algn="ctr"/>
            <a:r>
              <a:rPr lang="en-US" sz="8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Thank You </a:t>
            </a:r>
          </a:p>
        </p:txBody>
      </p:sp>
    </p:spTree>
    <p:extLst>
      <p:ext uri="{BB962C8B-B14F-4D97-AF65-F5344CB8AC3E}">
        <p14:creationId xmlns:p14="http://schemas.microsoft.com/office/powerpoint/2010/main" val="143373168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4157050-48CE-4EC0-9C58-76AA91D8818E}"/>
              </a:ext>
            </a:extLst>
          </p:cNvPr>
          <p:cNvSpPr txBox="1">
            <a:spLocks/>
          </p:cNvSpPr>
          <p:nvPr/>
        </p:nvSpPr>
        <p:spPr>
          <a:xfrm>
            <a:off x="366732" y="1396970"/>
            <a:ext cx="8410539" cy="3134907"/>
          </a:xfrm>
          <a:prstGeom prst="rect">
            <a:avLst/>
          </a:prstGeom>
          <a:noFill/>
          <a:ln>
            <a:noFill/>
          </a:ln>
        </p:spPr>
        <p:txBody>
          <a:bodyPr spcFirstLastPara="1" wrap="square" lIns="91426" tIns="91426" rIns="91426" bIns="91426"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a:buClr>
                <a:srgbClr val="006666"/>
              </a:buClr>
              <a:buSzPct val="70000"/>
              <a:buFont typeface="Wingdings" panose="05000000000000000000" pitchFamily="2" charset="2"/>
              <a:buChar char="Ø"/>
              <a:tabLst>
                <a:tab pos="911236" algn="l"/>
                <a:tab pos="1825648" algn="l"/>
                <a:tab pos="2740059" algn="l"/>
                <a:tab pos="3654471" algn="l"/>
                <a:tab pos="4568882" algn="l"/>
                <a:tab pos="5483293" algn="l"/>
                <a:tab pos="6397705" algn="l"/>
                <a:tab pos="7312116" algn="l"/>
                <a:tab pos="8226528" algn="l"/>
                <a:tab pos="9140939" algn="l"/>
                <a:tab pos="10055351" algn="l"/>
              </a:tabLst>
              <a:defRPr/>
            </a:pPr>
            <a:r>
              <a:rPr lang="en-US" sz="2800" dirty="0">
                <a:latin typeface="Times New Roman" panose="02020603050405020304" pitchFamily="18" charset="0"/>
                <a:ea typeface="宋体" pitchFamily="2" charset="-122"/>
                <a:cs typeface="Times New Roman" panose="02020603050405020304" pitchFamily="18" charset="0"/>
              </a:rPr>
              <a:t> </a:t>
            </a:r>
            <a:r>
              <a:rPr lang="en-IN" sz="2800" dirty="0"/>
              <a:t>Completed working prototype</a:t>
            </a:r>
          </a:p>
          <a:p>
            <a:pPr>
              <a:buClr>
                <a:srgbClr val="006666"/>
              </a:buClr>
              <a:buSzPct val="70000"/>
              <a:buFont typeface="Wingdings" panose="05000000000000000000" pitchFamily="2" charset="2"/>
              <a:buChar char="Ø"/>
              <a:tabLst>
                <a:tab pos="911236" algn="l"/>
                <a:tab pos="1825648" algn="l"/>
                <a:tab pos="2740059" algn="l"/>
                <a:tab pos="3654471" algn="l"/>
                <a:tab pos="4568882" algn="l"/>
                <a:tab pos="5483293" algn="l"/>
                <a:tab pos="6397705" algn="l"/>
                <a:tab pos="7312116" algn="l"/>
                <a:tab pos="8226528" algn="l"/>
                <a:tab pos="9140939" algn="l"/>
                <a:tab pos="10055351" algn="l"/>
              </a:tabLst>
              <a:defRPr/>
            </a:pPr>
            <a:r>
              <a:rPr lang="en-IN" sz="2800" dirty="0"/>
              <a:t>Architecture/Design circuits</a:t>
            </a:r>
          </a:p>
          <a:p>
            <a:pPr>
              <a:buClr>
                <a:srgbClr val="006666"/>
              </a:buClr>
              <a:buSzPct val="70000"/>
              <a:buFont typeface="Wingdings" panose="05000000000000000000" pitchFamily="2" charset="2"/>
              <a:buChar char="Ø"/>
              <a:tabLst>
                <a:tab pos="911236" algn="l"/>
                <a:tab pos="1825648" algn="l"/>
                <a:tab pos="2740059" algn="l"/>
                <a:tab pos="3654471" algn="l"/>
                <a:tab pos="4568882" algn="l"/>
                <a:tab pos="5483293" algn="l"/>
                <a:tab pos="6397705" algn="l"/>
                <a:tab pos="7312116" algn="l"/>
                <a:tab pos="8226528" algn="l"/>
                <a:tab pos="9140939" algn="l"/>
                <a:tab pos="10055351" algn="l"/>
              </a:tabLst>
              <a:defRPr/>
            </a:pPr>
            <a:r>
              <a:rPr lang="en-US" sz="2800" dirty="0"/>
              <a:t> Objectives meeting outcome</a:t>
            </a:r>
            <a:endParaRPr lang="en-IN" sz="2800" dirty="0"/>
          </a:p>
          <a:p>
            <a:pPr>
              <a:buClr>
                <a:srgbClr val="006666"/>
              </a:buClr>
              <a:buSzPct val="70000"/>
              <a:buFont typeface="Wingdings" panose="05000000000000000000" pitchFamily="2" charset="2"/>
              <a:buChar char="Ø"/>
              <a:tabLst>
                <a:tab pos="911236" algn="l"/>
                <a:tab pos="1825648" algn="l"/>
                <a:tab pos="2740059" algn="l"/>
                <a:tab pos="3654471" algn="l"/>
                <a:tab pos="4568882" algn="l"/>
                <a:tab pos="5483293" algn="l"/>
                <a:tab pos="6397705" algn="l"/>
                <a:tab pos="7312116" algn="l"/>
                <a:tab pos="8226528" algn="l"/>
                <a:tab pos="9140939" algn="l"/>
                <a:tab pos="10055351" algn="l"/>
              </a:tabLst>
              <a:defRPr/>
            </a:pPr>
            <a:r>
              <a:rPr lang="en-IN" sz="2800" dirty="0"/>
              <a:t>Results with Screenshots</a:t>
            </a:r>
          </a:p>
          <a:p>
            <a:pPr>
              <a:buClr>
                <a:srgbClr val="006666"/>
              </a:buClr>
              <a:buSzPct val="70000"/>
              <a:buFont typeface="Wingdings" panose="05000000000000000000" pitchFamily="2" charset="2"/>
              <a:buChar char="Ø"/>
              <a:tabLst>
                <a:tab pos="911236" algn="l"/>
                <a:tab pos="1825648" algn="l"/>
                <a:tab pos="2740059" algn="l"/>
                <a:tab pos="3654471" algn="l"/>
                <a:tab pos="4568882" algn="l"/>
                <a:tab pos="5483293" algn="l"/>
                <a:tab pos="6397705" algn="l"/>
                <a:tab pos="7312116" algn="l"/>
                <a:tab pos="8226528" algn="l"/>
                <a:tab pos="9140939" algn="l"/>
                <a:tab pos="10055351" algn="l"/>
              </a:tabLst>
              <a:defRPr/>
            </a:pPr>
            <a:r>
              <a:rPr lang="en-US" sz="2800" dirty="0"/>
              <a:t>Future improvements can be made</a:t>
            </a:r>
          </a:p>
          <a:p>
            <a:pPr>
              <a:buClr>
                <a:srgbClr val="006666"/>
              </a:buClr>
              <a:buSzPct val="70000"/>
              <a:buFont typeface="Wingdings" panose="05000000000000000000" pitchFamily="2" charset="2"/>
              <a:buChar char="Ø"/>
              <a:tabLst>
                <a:tab pos="911236" algn="l"/>
                <a:tab pos="1825648" algn="l"/>
                <a:tab pos="2740059" algn="l"/>
                <a:tab pos="3654471" algn="l"/>
                <a:tab pos="4568882" algn="l"/>
                <a:tab pos="5483293" algn="l"/>
                <a:tab pos="6397705" algn="l"/>
                <a:tab pos="7312116" algn="l"/>
                <a:tab pos="8226528" algn="l"/>
                <a:tab pos="9140939" algn="l"/>
                <a:tab pos="10055351" algn="l"/>
              </a:tabLst>
              <a:defRPr/>
            </a:pPr>
            <a:r>
              <a:rPr lang="en-IN" sz="2800" dirty="0"/>
              <a:t>References</a:t>
            </a:r>
          </a:p>
        </p:txBody>
      </p:sp>
      <p:sp>
        <p:nvSpPr>
          <p:cNvPr id="5" name="Title 1">
            <a:extLst>
              <a:ext uri="{FF2B5EF4-FFF2-40B4-BE49-F238E27FC236}">
                <a16:creationId xmlns:a16="http://schemas.microsoft.com/office/drawing/2014/main" id="{B7188AEF-60B4-46EE-B4F5-0C35285EF8F3}"/>
              </a:ext>
            </a:extLst>
          </p:cNvPr>
          <p:cNvSpPr>
            <a:spLocks noGrp="1"/>
          </p:cNvSpPr>
          <p:nvPr>
            <p:ph type="title"/>
          </p:nvPr>
        </p:nvSpPr>
        <p:spPr>
          <a:xfrm>
            <a:off x="366731" y="376085"/>
            <a:ext cx="10058400" cy="1450757"/>
          </a:xfrm>
        </p:spPr>
        <p:txBody>
          <a:bodyPr/>
          <a:lstStyle/>
          <a:p>
            <a:r>
              <a:rPr lang="en-IN" sz="4000" dirty="0">
                <a:latin typeface="Times New Roman" panose="02020603050405020304" pitchFamily="18" charset="0"/>
                <a:cs typeface="Times New Roman" panose="02020603050405020304" pitchFamily="18" charset="0"/>
              </a:rPr>
              <a:t>Agenda</a:t>
            </a:r>
          </a:p>
        </p:txBody>
      </p:sp>
    </p:spTree>
    <p:extLst>
      <p:ext uri="{BB962C8B-B14F-4D97-AF65-F5344CB8AC3E}">
        <p14:creationId xmlns:p14="http://schemas.microsoft.com/office/powerpoint/2010/main" val="3121171062"/>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0437EA-B2D3-4BBF-AF64-836135272E41}"/>
              </a:ext>
            </a:extLst>
          </p:cNvPr>
          <p:cNvSpPr/>
          <p:nvPr/>
        </p:nvSpPr>
        <p:spPr>
          <a:xfrm>
            <a:off x="1908003" y="447868"/>
            <a:ext cx="5516254" cy="584775"/>
          </a:xfrm>
          <a:prstGeom prst="rect">
            <a:avLst/>
          </a:prstGeom>
        </p:spPr>
        <p:txBody>
          <a:bodyPr wrap="none">
            <a:spAutoFit/>
          </a:bodyPr>
          <a:lstStyle/>
          <a:p>
            <a:r>
              <a:rPr lang="en-IN" sz="3200" b="1" dirty="0">
                <a:solidFill>
                  <a:schemeClr val="accent5"/>
                </a:solidFill>
                <a:latin typeface="Britannic Bold" panose="020B0903060703020204" pitchFamily="34" charset="0"/>
              </a:rPr>
              <a:t>Completed working prototype</a:t>
            </a:r>
          </a:p>
        </p:txBody>
      </p:sp>
      <p:pic>
        <p:nvPicPr>
          <p:cNvPr id="2" name="Picture 1">
            <a:extLst>
              <a:ext uri="{FF2B5EF4-FFF2-40B4-BE49-F238E27FC236}">
                <a16:creationId xmlns:a16="http://schemas.microsoft.com/office/drawing/2014/main" id="{75606282-8C15-4A5C-96DF-8A86A1FAF911}"/>
              </a:ext>
            </a:extLst>
          </p:cNvPr>
          <p:cNvPicPr>
            <a:picLocks noChangeAspect="1"/>
          </p:cNvPicPr>
          <p:nvPr/>
        </p:nvPicPr>
        <p:blipFill>
          <a:blip r:embed="rId2"/>
          <a:stretch>
            <a:fillRect/>
          </a:stretch>
        </p:blipFill>
        <p:spPr>
          <a:xfrm>
            <a:off x="1815643" y="1323117"/>
            <a:ext cx="6154402" cy="354504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5" name="Rectangle 4">
            <a:extLst>
              <a:ext uri="{FF2B5EF4-FFF2-40B4-BE49-F238E27FC236}">
                <a16:creationId xmlns:a16="http://schemas.microsoft.com/office/drawing/2014/main" id="{91C6E7A3-EB00-443D-ACF2-D88433F0C05A}"/>
              </a:ext>
            </a:extLst>
          </p:cNvPr>
          <p:cNvSpPr/>
          <p:nvPr/>
        </p:nvSpPr>
        <p:spPr>
          <a:xfrm>
            <a:off x="2379059" y="3574310"/>
            <a:ext cx="1346844" cy="523220"/>
          </a:xfrm>
          <a:prstGeom prst="rect">
            <a:avLst/>
          </a:prstGeom>
        </p:spPr>
        <p:txBody>
          <a:bodyPr wrap="none">
            <a:spAutoFit/>
          </a:bodyPr>
          <a:lstStyle/>
          <a:p>
            <a:pPr algn="ctr"/>
            <a:r>
              <a:rPr lang="en-US" sz="2800" b="1" dirty="0">
                <a:ln w="13462">
                  <a:solidFill>
                    <a:schemeClr val="bg1"/>
                  </a:solidFill>
                  <a:prstDash val="solid"/>
                </a:ln>
                <a:solidFill>
                  <a:srgbClr val="F6226E"/>
                </a:solidFill>
                <a:effectLst>
                  <a:outerShdw blurRad="38100" dist="38100" dir="2700000" algn="tl">
                    <a:srgbClr val="000000">
                      <a:alpha val="43137"/>
                    </a:srgbClr>
                  </a:outerShdw>
                </a:effectLst>
                <a:latin typeface="Forte" panose="03060902040502070203" pitchFamily="66" charset="0"/>
              </a:rPr>
              <a:t>Mobile</a:t>
            </a:r>
          </a:p>
        </p:txBody>
      </p:sp>
      <p:sp>
        <p:nvSpPr>
          <p:cNvPr id="6" name="Rectangle 5">
            <a:extLst>
              <a:ext uri="{FF2B5EF4-FFF2-40B4-BE49-F238E27FC236}">
                <a16:creationId xmlns:a16="http://schemas.microsoft.com/office/drawing/2014/main" id="{9F90CF7B-59D5-419D-9C7E-2889F09B7C45}"/>
              </a:ext>
            </a:extLst>
          </p:cNvPr>
          <p:cNvSpPr/>
          <p:nvPr/>
        </p:nvSpPr>
        <p:spPr>
          <a:xfrm>
            <a:off x="5067501" y="4233215"/>
            <a:ext cx="891590" cy="523220"/>
          </a:xfrm>
          <a:prstGeom prst="rect">
            <a:avLst/>
          </a:prstGeom>
        </p:spPr>
        <p:txBody>
          <a:bodyPr wrap="none">
            <a:spAutoFit/>
          </a:bodyPr>
          <a:lstStyle/>
          <a:p>
            <a:pPr algn="ctr"/>
            <a:r>
              <a:rPr lang="en-US" sz="2800" b="1" dirty="0">
                <a:ln w="13462">
                  <a:solidFill>
                    <a:schemeClr val="bg1"/>
                  </a:solidFill>
                  <a:prstDash val="solid"/>
                </a:ln>
                <a:solidFill>
                  <a:srgbClr val="F6226E"/>
                </a:solidFill>
                <a:effectLst>
                  <a:outerShdw blurRad="38100" dist="38100" dir="2700000" algn="tl">
                    <a:srgbClr val="000000">
                      <a:alpha val="43137"/>
                    </a:srgbClr>
                  </a:outerShdw>
                </a:effectLst>
                <a:latin typeface="Forte" panose="03060902040502070203" pitchFamily="66" charset="0"/>
              </a:rPr>
              <a:t>CAR</a:t>
            </a:r>
          </a:p>
        </p:txBody>
      </p:sp>
    </p:spTree>
    <p:extLst>
      <p:ext uri="{BB962C8B-B14F-4D97-AF65-F5344CB8AC3E}">
        <p14:creationId xmlns:p14="http://schemas.microsoft.com/office/powerpoint/2010/main" val="288503287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23B9E3-C031-4F7D-A41C-F539D808CDF3}"/>
              </a:ext>
            </a:extLst>
          </p:cNvPr>
          <p:cNvSpPr/>
          <p:nvPr/>
        </p:nvSpPr>
        <p:spPr>
          <a:xfrm>
            <a:off x="1517022" y="-52162"/>
            <a:ext cx="6776214" cy="584775"/>
          </a:xfrm>
          <a:prstGeom prst="rect">
            <a:avLst/>
          </a:prstGeom>
        </p:spPr>
        <p:txBody>
          <a:bodyPr wrap="none">
            <a:spAutoFit/>
          </a:bodyPr>
          <a:lstStyle/>
          <a:p>
            <a:r>
              <a:rPr lang="en-IN" sz="3200" b="1" dirty="0">
                <a:solidFill>
                  <a:schemeClr val="accent5"/>
                </a:solidFill>
                <a:latin typeface="Arial Black" panose="020B0A04020102020204" pitchFamily="34" charset="0"/>
              </a:rPr>
              <a:t>Architecture / Design circuits</a:t>
            </a:r>
          </a:p>
        </p:txBody>
      </p:sp>
      <p:sp>
        <p:nvSpPr>
          <p:cNvPr id="11" name="TextBox 10">
            <a:extLst>
              <a:ext uri="{FF2B5EF4-FFF2-40B4-BE49-F238E27FC236}">
                <a16:creationId xmlns:a16="http://schemas.microsoft.com/office/drawing/2014/main" id="{AE4AA674-EB74-4569-9601-1D91BDD6CD67}"/>
              </a:ext>
            </a:extLst>
          </p:cNvPr>
          <p:cNvSpPr txBox="1"/>
          <p:nvPr/>
        </p:nvSpPr>
        <p:spPr>
          <a:xfrm>
            <a:off x="5783677" y="4381665"/>
            <a:ext cx="511679" cy="261610"/>
          </a:xfrm>
          <a:prstGeom prst="rect">
            <a:avLst/>
          </a:prstGeom>
          <a:noFill/>
        </p:spPr>
        <p:txBody>
          <a:bodyPr wrap="none" rtlCol="0">
            <a:spAutoFit/>
          </a:bodyPr>
          <a:lstStyle/>
          <a:p>
            <a:r>
              <a:rPr lang="en-IN" sz="1100" dirty="0">
                <a:solidFill>
                  <a:srgbClr val="DEFFFF"/>
                </a:solidFill>
                <a:latin typeface="Arial Rounded MT Bold" panose="020F0704030504030204" pitchFamily="34" charset="0"/>
              </a:rPr>
              <a:t>UNO</a:t>
            </a:r>
          </a:p>
        </p:txBody>
      </p:sp>
      <p:pic>
        <p:nvPicPr>
          <p:cNvPr id="2" name="Picture 1">
            <a:extLst>
              <a:ext uri="{FF2B5EF4-FFF2-40B4-BE49-F238E27FC236}">
                <a16:creationId xmlns:a16="http://schemas.microsoft.com/office/drawing/2014/main" id="{2DD9B470-8773-498C-AEE4-06D5CBA2CF01}"/>
              </a:ext>
            </a:extLst>
          </p:cNvPr>
          <p:cNvPicPr>
            <a:picLocks noChangeAspect="1"/>
          </p:cNvPicPr>
          <p:nvPr/>
        </p:nvPicPr>
        <p:blipFill>
          <a:blip r:embed="rId2"/>
          <a:stretch>
            <a:fillRect/>
          </a:stretch>
        </p:blipFill>
        <p:spPr>
          <a:xfrm>
            <a:off x="181971" y="701424"/>
            <a:ext cx="8679643" cy="4334500"/>
          </a:xfrm>
          <a:prstGeom prst="rect">
            <a:avLst/>
          </a:prstGeom>
        </p:spPr>
      </p:pic>
      <p:sp>
        <p:nvSpPr>
          <p:cNvPr id="3" name="Rectangle 2">
            <a:extLst>
              <a:ext uri="{FF2B5EF4-FFF2-40B4-BE49-F238E27FC236}">
                <a16:creationId xmlns:a16="http://schemas.microsoft.com/office/drawing/2014/main" id="{EE591EB6-FE43-43FE-89FF-1C7647B3F04E}"/>
              </a:ext>
            </a:extLst>
          </p:cNvPr>
          <p:cNvSpPr/>
          <p:nvPr/>
        </p:nvSpPr>
        <p:spPr>
          <a:xfrm>
            <a:off x="5278093" y="920021"/>
            <a:ext cx="2034531" cy="400112"/>
          </a:xfrm>
          <a:prstGeom prst="rect">
            <a:avLst/>
          </a:prstGeom>
          <a:noFill/>
        </p:spPr>
        <p:txBody>
          <a:bodyPr wrap="none" lIns="91440" tIns="45721" rIns="91440" bIns="45721">
            <a:spAutoFit/>
          </a:bodyPr>
          <a:lstStyle/>
          <a:p>
            <a:pPr algn="ctr"/>
            <a:r>
              <a:rPr lang="en-US" sz="2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Motor Driver IC</a:t>
            </a:r>
          </a:p>
        </p:txBody>
      </p:sp>
    </p:spTree>
    <p:extLst>
      <p:ext uri="{BB962C8B-B14F-4D97-AF65-F5344CB8AC3E}">
        <p14:creationId xmlns:p14="http://schemas.microsoft.com/office/powerpoint/2010/main" val="30785892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052E8A-12FC-4837-924B-7C16E248B1E5}"/>
              </a:ext>
            </a:extLst>
          </p:cNvPr>
          <p:cNvPicPr>
            <a:picLocks noChangeAspect="1"/>
          </p:cNvPicPr>
          <p:nvPr/>
        </p:nvPicPr>
        <p:blipFill>
          <a:blip r:embed="rId2"/>
          <a:stretch>
            <a:fillRect/>
          </a:stretch>
        </p:blipFill>
        <p:spPr>
          <a:xfrm>
            <a:off x="109515" y="921880"/>
            <a:ext cx="4378907" cy="2100526"/>
          </a:xfrm>
          <a:prstGeom prst="rect">
            <a:avLst/>
          </a:prstGeom>
        </p:spPr>
      </p:pic>
      <p:pic>
        <p:nvPicPr>
          <p:cNvPr id="3" name="Picture 2">
            <a:extLst>
              <a:ext uri="{FF2B5EF4-FFF2-40B4-BE49-F238E27FC236}">
                <a16:creationId xmlns:a16="http://schemas.microsoft.com/office/drawing/2014/main" id="{F22D5AF7-99D5-4DD6-B35D-01DF48ADB6DC}"/>
              </a:ext>
            </a:extLst>
          </p:cNvPr>
          <p:cNvPicPr>
            <a:picLocks noChangeAspect="1"/>
          </p:cNvPicPr>
          <p:nvPr/>
        </p:nvPicPr>
        <p:blipFill>
          <a:blip r:embed="rId3"/>
          <a:stretch>
            <a:fillRect/>
          </a:stretch>
        </p:blipFill>
        <p:spPr>
          <a:xfrm>
            <a:off x="4712466" y="2156667"/>
            <a:ext cx="4322020" cy="2902137"/>
          </a:xfrm>
          <a:prstGeom prst="rect">
            <a:avLst/>
          </a:prstGeom>
        </p:spPr>
      </p:pic>
      <p:sp>
        <p:nvSpPr>
          <p:cNvPr id="4" name="Rectangle 3">
            <a:extLst>
              <a:ext uri="{FF2B5EF4-FFF2-40B4-BE49-F238E27FC236}">
                <a16:creationId xmlns:a16="http://schemas.microsoft.com/office/drawing/2014/main" id="{3324D2C8-E444-41FE-B8AB-5008DE8F3109}"/>
              </a:ext>
            </a:extLst>
          </p:cNvPr>
          <p:cNvSpPr/>
          <p:nvPr/>
        </p:nvSpPr>
        <p:spPr>
          <a:xfrm>
            <a:off x="3099247" y="11828"/>
            <a:ext cx="3813865" cy="584777"/>
          </a:xfrm>
          <a:prstGeom prst="rect">
            <a:avLst/>
          </a:prstGeom>
          <a:noFill/>
        </p:spPr>
        <p:txBody>
          <a:bodyPr wrap="none" lIns="91440" tIns="45721" rIns="91440" bIns="45721">
            <a:spAutoFit/>
          </a:bodyPr>
          <a:lstStyle/>
          <a:p>
            <a:pPr algn="ctr"/>
            <a:r>
              <a:rPr lang="en-US" sz="3200" b="1" spc="50" dirty="0">
                <a:ln w="0"/>
                <a:solidFill>
                  <a:srgbClr val="002060"/>
                </a:solidFill>
                <a:effectLst>
                  <a:outerShdw blurRad="38100" dist="38100" dir="2700000" algn="tl">
                    <a:srgbClr val="000000">
                      <a:alpha val="43137"/>
                    </a:srgbClr>
                  </a:outerShdw>
                </a:effectLst>
                <a:latin typeface="Algerian" panose="04020705040A02060702" pitchFamily="82" charset="0"/>
              </a:rPr>
              <a:t>Block Diagrams </a:t>
            </a:r>
          </a:p>
        </p:txBody>
      </p:sp>
      <p:sp>
        <p:nvSpPr>
          <p:cNvPr id="5" name="Rectangle 4">
            <a:extLst>
              <a:ext uri="{FF2B5EF4-FFF2-40B4-BE49-F238E27FC236}">
                <a16:creationId xmlns:a16="http://schemas.microsoft.com/office/drawing/2014/main" id="{FCD9A4CB-E49D-4B50-8371-C26AB42CC55A}"/>
              </a:ext>
            </a:extLst>
          </p:cNvPr>
          <p:cNvSpPr/>
          <p:nvPr/>
        </p:nvSpPr>
        <p:spPr>
          <a:xfrm>
            <a:off x="369125" y="3088192"/>
            <a:ext cx="3555782" cy="307905"/>
          </a:xfrm>
          <a:prstGeom prst="rect">
            <a:avLst/>
          </a:prstGeom>
        </p:spPr>
        <p:txBody>
          <a:bodyPr wrap="none">
            <a:spAutoFit/>
          </a:bodyPr>
          <a:lstStyle/>
          <a:p>
            <a:r>
              <a:rPr lang="en-US" sz="1401" b="1" dirty="0"/>
              <a:t>Block diagram of the proposed System </a:t>
            </a:r>
            <a:endParaRPr lang="en-IN" sz="1401" b="1" dirty="0"/>
          </a:p>
        </p:txBody>
      </p:sp>
      <p:sp>
        <p:nvSpPr>
          <p:cNvPr id="6" name="Rectangle 5">
            <a:extLst>
              <a:ext uri="{FF2B5EF4-FFF2-40B4-BE49-F238E27FC236}">
                <a16:creationId xmlns:a16="http://schemas.microsoft.com/office/drawing/2014/main" id="{78C9A4A6-9CA2-429E-A8CB-0767877B68E2}"/>
              </a:ext>
            </a:extLst>
          </p:cNvPr>
          <p:cNvSpPr/>
          <p:nvPr/>
        </p:nvSpPr>
        <p:spPr>
          <a:xfrm>
            <a:off x="6746675" y="1818256"/>
            <a:ext cx="1952779" cy="307905"/>
          </a:xfrm>
          <a:prstGeom prst="rect">
            <a:avLst/>
          </a:prstGeom>
        </p:spPr>
        <p:txBody>
          <a:bodyPr wrap="none">
            <a:spAutoFit/>
          </a:bodyPr>
          <a:lstStyle/>
          <a:p>
            <a:r>
              <a:rPr lang="en-IN" sz="1401" b="1" u="sng" dirty="0">
                <a:solidFill>
                  <a:schemeClr val="accent1"/>
                </a:solidFill>
                <a:latin typeface="Times New Roman" panose="02020603050405020304" pitchFamily="18" charset="0"/>
                <a:cs typeface="Times New Roman" panose="02020603050405020304" pitchFamily="18" charset="0"/>
              </a:rPr>
              <a:t>Working of the Project</a:t>
            </a:r>
          </a:p>
        </p:txBody>
      </p:sp>
    </p:spTree>
    <p:extLst>
      <p:ext uri="{BB962C8B-B14F-4D97-AF65-F5344CB8AC3E}">
        <p14:creationId xmlns:p14="http://schemas.microsoft.com/office/powerpoint/2010/main" val="628788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F29F1E-4333-4514-87B3-6EF50E84A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9" y="1027572"/>
            <a:ext cx="4523474" cy="3472064"/>
          </a:xfrm>
          <a:prstGeom prst="rect">
            <a:avLst/>
          </a:prstGeom>
        </p:spPr>
      </p:pic>
      <p:pic>
        <p:nvPicPr>
          <p:cNvPr id="14" name="Picture 13">
            <a:extLst>
              <a:ext uri="{FF2B5EF4-FFF2-40B4-BE49-F238E27FC236}">
                <a16:creationId xmlns:a16="http://schemas.microsoft.com/office/drawing/2014/main" id="{654ACD77-3859-42A0-A4B7-375C96082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140" y="948634"/>
            <a:ext cx="3945719" cy="2761595"/>
          </a:xfrm>
          <a:prstGeom prst="rect">
            <a:avLst/>
          </a:prstGeom>
        </p:spPr>
      </p:pic>
      <p:sp>
        <p:nvSpPr>
          <p:cNvPr id="2" name="Rectangle 1">
            <a:extLst>
              <a:ext uri="{FF2B5EF4-FFF2-40B4-BE49-F238E27FC236}">
                <a16:creationId xmlns:a16="http://schemas.microsoft.com/office/drawing/2014/main" id="{C48FFA65-F089-49DA-B2CA-1815DF296E4B}"/>
              </a:ext>
            </a:extLst>
          </p:cNvPr>
          <p:cNvSpPr/>
          <p:nvPr/>
        </p:nvSpPr>
        <p:spPr>
          <a:xfrm>
            <a:off x="1787469" y="1"/>
            <a:ext cx="6197530" cy="523220"/>
          </a:xfrm>
          <a:prstGeom prst="rect">
            <a:avLst/>
          </a:prstGeom>
        </p:spPr>
        <p:txBody>
          <a:bodyPr wrap="none">
            <a:spAutoFit/>
          </a:bodyPr>
          <a:lstStyle/>
          <a:p>
            <a:r>
              <a:rPr lang="en-US" sz="2800" b="1" u="sng" spc="300" dirty="0">
                <a:solidFill>
                  <a:srgbClr val="0070C0"/>
                </a:solidFill>
                <a:latin typeface="Showcard Gothic" panose="04020904020102020604" pitchFamily="82" charset="0"/>
                <a:cs typeface="Times New Roman" panose="02020603050405020304" pitchFamily="18" charset="0"/>
              </a:rPr>
              <a:t>Images of Original Circuit</a:t>
            </a:r>
            <a:endParaRPr lang="en-IN" sz="2800" b="1" u="sng" spc="300" dirty="0">
              <a:solidFill>
                <a:srgbClr val="0070C0"/>
              </a:solidFill>
              <a:latin typeface="Showcard Gothic" panose="04020904020102020604" pitchFamily="82" charset="0"/>
              <a:cs typeface="Times New Roman" panose="02020603050405020304" pitchFamily="18" charset="0"/>
            </a:endParaRPr>
          </a:p>
        </p:txBody>
      </p:sp>
    </p:spTree>
    <p:extLst>
      <p:ext uri="{BB962C8B-B14F-4D97-AF65-F5344CB8AC3E}">
        <p14:creationId xmlns:p14="http://schemas.microsoft.com/office/powerpoint/2010/main" val="1497041816"/>
      </p:ext>
    </p:extLst>
  </p:cSld>
  <p:clrMapOvr>
    <a:masterClrMapping/>
  </p:clrMapOvr>
  <p:transition spd="slow">
    <p:cover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9A991B-82A6-4D32-A44A-D05036EBFADE}"/>
              </a:ext>
            </a:extLst>
          </p:cNvPr>
          <p:cNvSpPr/>
          <p:nvPr/>
        </p:nvSpPr>
        <p:spPr>
          <a:xfrm>
            <a:off x="70598" y="1151425"/>
            <a:ext cx="9002805" cy="1420325"/>
          </a:xfrm>
          <a:prstGeom prst="rect">
            <a:avLst/>
          </a:prstGeom>
        </p:spPr>
        <p:txBody>
          <a:bodyPr wrap="square">
            <a:spAutoFit/>
          </a:bodyPr>
          <a:lstStyle/>
          <a:p>
            <a:pPr marL="285753" indent="-285753">
              <a:lnSpc>
                <a:spcPct val="150000"/>
              </a:lnSpc>
              <a:buFont typeface="Wingdings" panose="05000000000000000000" pitchFamily="2" charset="2"/>
              <a:buChar char="Ø"/>
            </a:pPr>
            <a:r>
              <a:rPr lang="en-US" sz="2000" dirty="0"/>
              <a:t>The following </a:t>
            </a:r>
            <a:r>
              <a:rPr lang="en-US" sz="2000" dirty="0">
                <a:solidFill>
                  <a:schemeClr val="accent5"/>
                </a:solidFill>
              </a:rPr>
              <a:t>objectives</a:t>
            </a:r>
            <a:r>
              <a:rPr lang="en-US" sz="2000" dirty="0"/>
              <a:t> has been accomplished by our working prototype </a:t>
            </a:r>
          </a:p>
          <a:p>
            <a:pPr marL="285753" indent="-285753">
              <a:lnSpc>
                <a:spcPct val="150000"/>
              </a:lnSpc>
              <a:buFont typeface="Wingdings" panose="05000000000000000000" pitchFamily="2" charset="2"/>
              <a:buChar char="Ø"/>
            </a:pPr>
            <a:r>
              <a:rPr lang="en-US" sz="2000" dirty="0"/>
              <a:t>As we mentioned before our objectives were as follows :</a:t>
            </a:r>
          </a:p>
          <a:p>
            <a:pPr>
              <a:lnSpc>
                <a:spcPct val="150000"/>
              </a:lnSpc>
            </a:pPr>
            <a:r>
              <a:rPr lang="en-US" sz="2000" dirty="0"/>
              <a:t>          </a:t>
            </a:r>
          </a:p>
        </p:txBody>
      </p:sp>
      <p:sp>
        <p:nvSpPr>
          <p:cNvPr id="3" name="Rectangle 2">
            <a:extLst>
              <a:ext uri="{FF2B5EF4-FFF2-40B4-BE49-F238E27FC236}">
                <a16:creationId xmlns:a16="http://schemas.microsoft.com/office/drawing/2014/main" id="{7BF06F0F-84C4-4C2C-BAC9-11CB2E3D583F}"/>
              </a:ext>
            </a:extLst>
          </p:cNvPr>
          <p:cNvSpPr/>
          <p:nvPr/>
        </p:nvSpPr>
        <p:spPr>
          <a:xfrm>
            <a:off x="325323" y="2135380"/>
            <a:ext cx="8818677" cy="2950872"/>
          </a:xfrm>
          <a:prstGeom prst="rect">
            <a:avLst/>
          </a:prstGeom>
        </p:spPr>
        <p:txBody>
          <a:bodyPr wrap="square">
            <a:spAutoFit/>
          </a:bodyPr>
          <a:lstStyle/>
          <a:p>
            <a:pPr marL="285753" indent="-285753" algn="just">
              <a:lnSpc>
                <a:spcPct val="150000"/>
              </a:lnSpc>
              <a:buFont typeface="Wingdings" panose="05000000000000000000" pitchFamily="2" charset="2"/>
              <a:buChar char="ü"/>
            </a:pPr>
            <a:r>
              <a:rPr lang="en-US" sz="1801" dirty="0">
                <a:latin typeface="+mn-lt"/>
              </a:rPr>
              <a:t>The objective of this project is to design and develop a wireless communication link and is based on </a:t>
            </a:r>
            <a:r>
              <a:rPr lang="en-US" sz="1801" b="1" dirty="0">
                <a:latin typeface="+mn-lt"/>
              </a:rPr>
              <a:t>Bluetooth controlled assist system</a:t>
            </a:r>
            <a:r>
              <a:rPr lang="en-US" sz="1801" dirty="0">
                <a:latin typeface="+mn-lt"/>
              </a:rPr>
              <a:t>, developed using  </a:t>
            </a:r>
            <a:r>
              <a:rPr lang="en-US" sz="1801" i="1" dirty="0">
                <a:latin typeface="+mn-lt"/>
              </a:rPr>
              <a:t>electronic and mechanical arrangement.</a:t>
            </a:r>
          </a:p>
          <a:p>
            <a:pPr marL="285753" indent="-285753" algn="just">
              <a:lnSpc>
                <a:spcPct val="150000"/>
              </a:lnSpc>
              <a:buFont typeface="Wingdings" panose="05000000000000000000" pitchFamily="2" charset="2"/>
              <a:buChar char="ü"/>
            </a:pPr>
            <a:r>
              <a:rPr lang="en" sz="1801" dirty="0">
                <a:latin typeface="+mn-lt"/>
              </a:rPr>
              <a:t>They </a:t>
            </a:r>
            <a:r>
              <a:rPr lang="en-IN" sz="1801" dirty="0">
                <a:latin typeface="+mn-lt"/>
              </a:rPr>
              <a:t>make </a:t>
            </a:r>
            <a:r>
              <a:rPr lang="en" sz="1801" b="1" dirty="0">
                <a:latin typeface="+mn-lt"/>
              </a:rPr>
              <a:t>Physically Challenged </a:t>
            </a:r>
            <a:r>
              <a:rPr lang="en" sz="1801" dirty="0">
                <a:latin typeface="+mn-lt"/>
              </a:rPr>
              <a:t>people to helm their robot around their space.</a:t>
            </a:r>
          </a:p>
          <a:p>
            <a:pPr marL="285753" indent="-285753" algn="just">
              <a:lnSpc>
                <a:spcPct val="150000"/>
              </a:lnSpc>
              <a:buFont typeface="Wingdings" panose="05000000000000000000" pitchFamily="2" charset="2"/>
              <a:buChar char="ü"/>
            </a:pPr>
            <a:r>
              <a:rPr lang="en-IN" sz="1801" dirty="0">
                <a:latin typeface="+mn-lt"/>
              </a:rPr>
              <a:t>This is a </a:t>
            </a:r>
            <a:r>
              <a:rPr lang="en" sz="1801" b="1" dirty="0">
                <a:latin typeface="+mn-lt"/>
              </a:rPr>
              <a:t>Single eq</a:t>
            </a:r>
            <a:r>
              <a:rPr lang="en-IN" sz="1801" b="1" dirty="0">
                <a:latin typeface="+mn-lt"/>
              </a:rPr>
              <a:t>uipment </a:t>
            </a:r>
            <a:r>
              <a:rPr lang="en-IN" sz="1801" dirty="0">
                <a:latin typeface="+mn-lt"/>
              </a:rPr>
              <a:t>with </a:t>
            </a:r>
            <a:r>
              <a:rPr lang="en-IN" sz="1801" b="1" dirty="0">
                <a:latin typeface="+mn-lt"/>
              </a:rPr>
              <a:t>Multiple</a:t>
            </a:r>
            <a:r>
              <a:rPr lang="en-IN" sz="1801" dirty="0">
                <a:latin typeface="+mn-lt"/>
              </a:rPr>
              <a:t> Applications</a:t>
            </a:r>
            <a:r>
              <a:rPr lang="en" sz="1801" dirty="0">
                <a:latin typeface="+mn-lt"/>
              </a:rPr>
              <a:t>.</a:t>
            </a:r>
          </a:p>
          <a:p>
            <a:pPr marL="342904" indent="-342904" algn="just">
              <a:lnSpc>
                <a:spcPct val="150000"/>
              </a:lnSpc>
              <a:buFont typeface="Wingdings" panose="05000000000000000000" pitchFamily="2" charset="2"/>
              <a:buChar char="ü"/>
            </a:pPr>
            <a:r>
              <a:rPr lang="en-US" sz="1801" dirty="0">
                <a:latin typeface="+mn-lt"/>
              </a:rPr>
              <a:t>The </a:t>
            </a:r>
            <a:r>
              <a:rPr lang="en-US" sz="1801" b="1" dirty="0">
                <a:latin typeface="+mn-lt"/>
              </a:rPr>
              <a:t>Bluetooth Control System</a:t>
            </a:r>
            <a:r>
              <a:rPr lang="en-US" sz="1801" dirty="0">
                <a:latin typeface="+mn-lt"/>
              </a:rPr>
              <a:t> is relatively new concept that is being slowly tested on the latest Technology.</a:t>
            </a:r>
          </a:p>
        </p:txBody>
      </p:sp>
      <p:sp>
        <p:nvSpPr>
          <p:cNvPr id="4" name="Rectangle 3">
            <a:extLst>
              <a:ext uri="{FF2B5EF4-FFF2-40B4-BE49-F238E27FC236}">
                <a16:creationId xmlns:a16="http://schemas.microsoft.com/office/drawing/2014/main" id="{1BF63B2B-85B3-4370-AA2C-07060870DB19}"/>
              </a:ext>
            </a:extLst>
          </p:cNvPr>
          <p:cNvSpPr/>
          <p:nvPr/>
        </p:nvSpPr>
        <p:spPr>
          <a:xfrm>
            <a:off x="1894114" y="176349"/>
            <a:ext cx="6080761" cy="1200329"/>
          </a:xfrm>
          <a:prstGeom prst="rect">
            <a:avLst/>
          </a:prstGeom>
        </p:spPr>
        <p:txBody>
          <a:bodyPr wrap="square">
            <a:spAutoFit/>
          </a:bodyPr>
          <a:lstStyle/>
          <a:p>
            <a:r>
              <a:rPr lang="en-IN" sz="3600" u="sng" dirty="0">
                <a:solidFill>
                  <a:schemeClr val="accent5"/>
                </a:solidFill>
                <a:latin typeface="Britannic Bold" panose="020B0903060703020204" pitchFamily="34" charset="0"/>
              </a:rPr>
              <a:t>Objectives meeting outcome</a:t>
            </a:r>
            <a:br>
              <a:rPr lang="en-IN" sz="3600" dirty="0">
                <a:solidFill>
                  <a:schemeClr val="accent5"/>
                </a:solidFill>
                <a:latin typeface="Britannic Bold" panose="020B0903060703020204" pitchFamily="34" charset="0"/>
              </a:rPr>
            </a:br>
            <a:endParaRPr lang="en-IN" sz="3600" dirty="0">
              <a:solidFill>
                <a:schemeClr val="accent5"/>
              </a:solidFill>
              <a:latin typeface="Britannic Bold" panose="020B0903060703020204" pitchFamily="34" charset="0"/>
            </a:endParaRPr>
          </a:p>
        </p:txBody>
      </p:sp>
    </p:spTree>
    <p:extLst>
      <p:ext uri="{BB962C8B-B14F-4D97-AF65-F5344CB8AC3E}">
        <p14:creationId xmlns:p14="http://schemas.microsoft.com/office/powerpoint/2010/main" val="225687559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7D29A-53C5-4FF9-9EC0-A66803E359A7}"/>
              </a:ext>
            </a:extLst>
          </p:cNvPr>
          <p:cNvSpPr txBox="1"/>
          <p:nvPr/>
        </p:nvSpPr>
        <p:spPr>
          <a:xfrm>
            <a:off x="94850" y="118411"/>
            <a:ext cx="1095172" cy="369460"/>
          </a:xfrm>
          <a:prstGeom prst="rect">
            <a:avLst/>
          </a:prstGeom>
          <a:noFill/>
        </p:spPr>
        <p:txBody>
          <a:bodyPr wrap="none" rtlCol="0">
            <a:spAutoFit/>
          </a:bodyPr>
          <a:lstStyle/>
          <a:p>
            <a:r>
              <a:rPr lang="en-US" sz="1801" b="1" u="sng" dirty="0">
                <a:solidFill>
                  <a:schemeClr val="accent5">
                    <a:lumMod val="75000"/>
                  </a:schemeClr>
                </a:solidFill>
                <a:latin typeface="Times New Roman" panose="02020603050405020304" pitchFamily="18" charset="0"/>
                <a:cs typeface="Times New Roman" panose="02020603050405020304" pitchFamily="18" charset="0"/>
              </a:rPr>
              <a:t>Coding : </a:t>
            </a:r>
            <a:endParaRPr lang="en-IN" sz="1801" b="1" u="sng"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7AEC3F85-E19E-4505-ABA3-906073641C58}"/>
              </a:ext>
            </a:extLst>
          </p:cNvPr>
          <p:cNvSpPr/>
          <p:nvPr/>
        </p:nvSpPr>
        <p:spPr>
          <a:xfrm>
            <a:off x="642436" y="531551"/>
            <a:ext cx="3299613" cy="4493538"/>
          </a:xfrm>
          <a:prstGeom prst="rect">
            <a:avLst/>
          </a:prstGeom>
        </p:spPr>
        <p:txBody>
          <a:bodyPr wrap="square">
            <a:spAutoFit/>
          </a:bodyPr>
          <a:lstStyle/>
          <a:p>
            <a:r>
              <a:rPr lang="en-IN" sz="1300" dirty="0"/>
              <a:t>#include &lt;</a:t>
            </a:r>
            <a:r>
              <a:rPr lang="en-IN" sz="1300" dirty="0" err="1"/>
              <a:t>AFMotor.h</a:t>
            </a:r>
            <a:r>
              <a:rPr lang="en-IN" sz="1300" dirty="0"/>
              <a:t>&gt;</a:t>
            </a:r>
          </a:p>
          <a:p>
            <a:endParaRPr lang="en-IN" sz="1300" dirty="0"/>
          </a:p>
          <a:p>
            <a:r>
              <a:rPr lang="en-IN" sz="1300" dirty="0"/>
              <a:t>//initial motors pin</a:t>
            </a:r>
          </a:p>
          <a:p>
            <a:r>
              <a:rPr lang="en-IN" sz="1300" dirty="0" err="1"/>
              <a:t>AF_DCMotor</a:t>
            </a:r>
            <a:r>
              <a:rPr lang="en-IN" sz="1300" dirty="0"/>
              <a:t> motor1(1, HIGH);</a:t>
            </a:r>
          </a:p>
          <a:p>
            <a:r>
              <a:rPr lang="en-IN" sz="1300" dirty="0" err="1"/>
              <a:t>AF_DCMotor</a:t>
            </a:r>
            <a:r>
              <a:rPr lang="en-IN" sz="1300" dirty="0"/>
              <a:t> motor2(2, HIGH);</a:t>
            </a:r>
          </a:p>
          <a:p>
            <a:r>
              <a:rPr lang="en-IN" sz="1300" dirty="0" err="1"/>
              <a:t>AF_DCMotor</a:t>
            </a:r>
            <a:r>
              <a:rPr lang="en-IN" sz="1300" dirty="0"/>
              <a:t> motor3(3, HIGH);</a:t>
            </a:r>
          </a:p>
          <a:p>
            <a:r>
              <a:rPr lang="en-IN" sz="1300" dirty="0" err="1"/>
              <a:t>AF_DCMotor</a:t>
            </a:r>
            <a:r>
              <a:rPr lang="en-IN" sz="1300" dirty="0"/>
              <a:t> motor4(4, HIGH);</a:t>
            </a:r>
          </a:p>
          <a:p>
            <a:endParaRPr lang="en-IN" sz="1300" dirty="0"/>
          </a:p>
          <a:p>
            <a:r>
              <a:rPr lang="en-IN" sz="1300" dirty="0"/>
              <a:t>char command;</a:t>
            </a:r>
          </a:p>
          <a:p>
            <a:endParaRPr lang="en-IN" sz="1300" dirty="0"/>
          </a:p>
          <a:p>
            <a:r>
              <a:rPr lang="en-IN" sz="1300" dirty="0"/>
              <a:t>void setup()</a:t>
            </a:r>
          </a:p>
          <a:p>
            <a:r>
              <a:rPr lang="en-IN" sz="1300" dirty="0"/>
              <a:t>{      </a:t>
            </a:r>
          </a:p>
          <a:p>
            <a:r>
              <a:rPr lang="en-IN" sz="1300" dirty="0"/>
              <a:t>  </a:t>
            </a:r>
            <a:r>
              <a:rPr lang="en-IN" sz="1300" dirty="0" err="1"/>
              <a:t>Serial.begin</a:t>
            </a:r>
            <a:r>
              <a:rPr lang="en-IN" sz="1300" dirty="0"/>
              <a:t>(9600);</a:t>
            </a:r>
          </a:p>
          <a:p>
            <a:r>
              <a:rPr lang="en-IN" sz="1300" dirty="0"/>
              <a:t>}</a:t>
            </a:r>
          </a:p>
          <a:p>
            <a:endParaRPr lang="en-IN" sz="1300" dirty="0"/>
          </a:p>
          <a:p>
            <a:r>
              <a:rPr lang="en-IN" sz="1300" dirty="0"/>
              <a:t>void loop(){</a:t>
            </a:r>
          </a:p>
          <a:p>
            <a:r>
              <a:rPr lang="en-IN" sz="1300" dirty="0"/>
              <a:t>  if(</a:t>
            </a:r>
            <a:r>
              <a:rPr lang="en-IN" sz="1300" dirty="0" err="1"/>
              <a:t>Serial.available</a:t>
            </a:r>
            <a:r>
              <a:rPr lang="en-IN" sz="1300" dirty="0"/>
              <a:t>() &gt; 0)</a:t>
            </a:r>
          </a:p>
          <a:p>
            <a:r>
              <a:rPr lang="en-IN" sz="1300" dirty="0"/>
              <a:t>{</a:t>
            </a:r>
          </a:p>
          <a:p>
            <a:r>
              <a:rPr lang="en-IN" sz="1300" dirty="0"/>
              <a:t>    command = </a:t>
            </a:r>
            <a:r>
              <a:rPr lang="en-IN" sz="1300" dirty="0" err="1"/>
              <a:t>Serial.read</a:t>
            </a:r>
            <a:r>
              <a:rPr lang="en-IN" sz="1300" dirty="0"/>
              <a:t>();</a:t>
            </a:r>
          </a:p>
          <a:p>
            <a:r>
              <a:rPr lang="en-IN" sz="1300" dirty="0"/>
              <a:t>    Stop(); //initialize with motors </a:t>
            </a:r>
            <a:r>
              <a:rPr lang="en-IN" sz="1300" dirty="0" err="1"/>
              <a:t>stoped</a:t>
            </a:r>
            <a:endParaRPr lang="en-IN" sz="1300" dirty="0"/>
          </a:p>
          <a:p>
            <a:r>
              <a:rPr lang="en-IN" sz="1300" dirty="0"/>
              <a:t>    //Change pin mode</a:t>
            </a:r>
          </a:p>
          <a:p>
            <a:r>
              <a:rPr lang="en-IN" sz="1300" dirty="0"/>
              <a:t>    //</a:t>
            </a:r>
            <a:r>
              <a:rPr lang="en-IN" sz="1300" dirty="0" err="1"/>
              <a:t>Serial.println</a:t>
            </a:r>
            <a:r>
              <a:rPr lang="en-IN" sz="1300" dirty="0"/>
              <a:t>(command);</a:t>
            </a:r>
          </a:p>
        </p:txBody>
      </p:sp>
      <p:sp>
        <p:nvSpPr>
          <p:cNvPr id="5" name="Rectangle 4">
            <a:extLst>
              <a:ext uri="{FF2B5EF4-FFF2-40B4-BE49-F238E27FC236}">
                <a16:creationId xmlns:a16="http://schemas.microsoft.com/office/drawing/2014/main" id="{338532A0-5437-41CA-9050-AC2398A05148}"/>
              </a:ext>
            </a:extLst>
          </p:cNvPr>
          <p:cNvSpPr/>
          <p:nvPr/>
        </p:nvSpPr>
        <p:spPr>
          <a:xfrm>
            <a:off x="4891053" y="-59740"/>
            <a:ext cx="3864821" cy="5262979"/>
          </a:xfrm>
          <a:prstGeom prst="rect">
            <a:avLst/>
          </a:prstGeom>
        </p:spPr>
        <p:txBody>
          <a:bodyPr wrap="square">
            <a:spAutoFit/>
          </a:bodyPr>
          <a:lstStyle/>
          <a:p>
            <a:r>
              <a:rPr lang="en-IN" sz="1200" dirty="0"/>
              <a:t>switch(command){</a:t>
            </a:r>
          </a:p>
          <a:p>
            <a:r>
              <a:rPr lang="en-IN" sz="1200" dirty="0"/>
              <a:t>    case 'F':  </a:t>
            </a:r>
          </a:p>
          <a:p>
            <a:r>
              <a:rPr lang="en-IN" sz="1200" dirty="0"/>
              <a:t>      forward();</a:t>
            </a:r>
          </a:p>
          <a:p>
            <a:r>
              <a:rPr lang="en-IN" sz="1200" dirty="0"/>
              <a:t>      break;</a:t>
            </a:r>
          </a:p>
          <a:p>
            <a:r>
              <a:rPr lang="en-IN" sz="1200" dirty="0"/>
              <a:t>    case 'B':  </a:t>
            </a:r>
          </a:p>
          <a:p>
            <a:r>
              <a:rPr lang="en-IN" sz="1200" dirty="0"/>
              <a:t>       back();</a:t>
            </a:r>
          </a:p>
          <a:p>
            <a:r>
              <a:rPr lang="en-IN" sz="1200" dirty="0"/>
              <a:t>      break;</a:t>
            </a:r>
          </a:p>
          <a:p>
            <a:r>
              <a:rPr lang="en-IN" sz="1200" dirty="0"/>
              <a:t>    case 'L':  </a:t>
            </a:r>
          </a:p>
          <a:p>
            <a:r>
              <a:rPr lang="en-IN" sz="1200" dirty="0"/>
              <a:t>      left();</a:t>
            </a:r>
          </a:p>
          <a:p>
            <a:r>
              <a:rPr lang="en-IN" sz="1200" dirty="0"/>
              <a:t>      break;</a:t>
            </a:r>
          </a:p>
          <a:p>
            <a:r>
              <a:rPr lang="en-IN" sz="1200" dirty="0"/>
              <a:t>    case 'R':</a:t>
            </a:r>
          </a:p>
          <a:p>
            <a:r>
              <a:rPr lang="en-IN" sz="1200" dirty="0"/>
              <a:t>      right();</a:t>
            </a:r>
          </a:p>
          <a:p>
            <a:r>
              <a:rPr lang="en-IN" sz="1200" dirty="0"/>
              <a:t>      break;</a:t>
            </a:r>
          </a:p>
          <a:p>
            <a:r>
              <a:rPr lang="en-IN" sz="1200" dirty="0"/>
              <a:t>    }</a:t>
            </a:r>
          </a:p>
          <a:p>
            <a:r>
              <a:rPr lang="en-IN" sz="1200" dirty="0"/>
              <a:t>  }</a:t>
            </a:r>
          </a:p>
          <a:p>
            <a:r>
              <a:rPr lang="en-IN" sz="1200" dirty="0"/>
              <a:t>}</a:t>
            </a:r>
          </a:p>
          <a:p>
            <a:endParaRPr lang="en-IN" sz="1200" dirty="0"/>
          </a:p>
          <a:p>
            <a:r>
              <a:rPr lang="en-IN" sz="1200" dirty="0"/>
              <a:t>void forward()</a:t>
            </a:r>
          </a:p>
          <a:p>
            <a:r>
              <a:rPr lang="en-IN" sz="1200" dirty="0"/>
              <a:t>{</a:t>
            </a:r>
          </a:p>
          <a:p>
            <a:r>
              <a:rPr lang="en-IN" sz="1200" dirty="0"/>
              <a:t>  motor1.setSpeed(255); //Define maximum velocity</a:t>
            </a:r>
          </a:p>
          <a:p>
            <a:r>
              <a:rPr lang="en-IN" sz="1200" dirty="0"/>
              <a:t>  motor1.run(FORWARD); //rotate the motor clockwise</a:t>
            </a:r>
          </a:p>
          <a:p>
            <a:r>
              <a:rPr lang="en-IN" sz="1200" dirty="0"/>
              <a:t>  motor2.setSpeed(255); //Define maximum velocity</a:t>
            </a:r>
          </a:p>
          <a:p>
            <a:r>
              <a:rPr lang="en-IN" sz="1200" dirty="0"/>
              <a:t>  motor2.run(FORWARD); //rotate the motor clockwise</a:t>
            </a:r>
          </a:p>
          <a:p>
            <a:r>
              <a:rPr lang="en-IN" sz="1200" dirty="0"/>
              <a:t>  motor3.setSpeed(255);//Define maximum velocity</a:t>
            </a:r>
          </a:p>
          <a:p>
            <a:r>
              <a:rPr lang="en-IN" sz="1200" dirty="0"/>
              <a:t>  motor3.run(FORWARD); //rotate the motor clockwise</a:t>
            </a:r>
          </a:p>
          <a:p>
            <a:r>
              <a:rPr lang="en-IN" sz="1200" dirty="0"/>
              <a:t>  motor4.setSpeed(255);//Define maximum velocity</a:t>
            </a:r>
          </a:p>
          <a:p>
            <a:r>
              <a:rPr lang="en-IN" sz="1200" dirty="0"/>
              <a:t>  motor4.run(FORWARD); //rotate the motor clockwise</a:t>
            </a:r>
          </a:p>
          <a:p>
            <a:r>
              <a:rPr lang="en-IN" sz="1200" dirty="0"/>
              <a:t>}</a:t>
            </a:r>
          </a:p>
        </p:txBody>
      </p:sp>
    </p:spTree>
    <p:extLst>
      <p:ext uri="{BB962C8B-B14F-4D97-AF65-F5344CB8AC3E}">
        <p14:creationId xmlns:p14="http://schemas.microsoft.com/office/powerpoint/2010/main" val="508023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8F8459-1D59-446C-88F2-B02CE1D4112B}"/>
              </a:ext>
            </a:extLst>
          </p:cNvPr>
          <p:cNvSpPr/>
          <p:nvPr/>
        </p:nvSpPr>
        <p:spPr>
          <a:xfrm>
            <a:off x="3835218" y="47982"/>
            <a:ext cx="5354832" cy="5047536"/>
          </a:xfrm>
          <a:prstGeom prst="rect">
            <a:avLst/>
          </a:prstGeom>
        </p:spPr>
        <p:txBody>
          <a:bodyPr wrap="square">
            <a:spAutoFit/>
          </a:bodyPr>
          <a:lstStyle/>
          <a:p>
            <a:r>
              <a:rPr lang="en-IN" dirty="0"/>
              <a:t>void right()</a:t>
            </a:r>
          </a:p>
          <a:p>
            <a:r>
              <a:rPr lang="en-IN" dirty="0"/>
              <a:t>{</a:t>
            </a:r>
          </a:p>
          <a:p>
            <a:r>
              <a:rPr lang="en-IN" dirty="0"/>
              <a:t>  motor1.setSpeed(255); //Define maximum velocity</a:t>
            </a:r>
          </a:p>
          <a:p>
            <a:r>
              <a:rPr lang="en-IN" dirty="0"/>
              <a:t>  motor1.run(FORWARD); //rotate the motor clockwise</a:t>
            </a:r>
          </a:p>
          <a:p>
            <a:r>
              <a:rPr lang="en-IN" dirty="0"/>
              <a:t>  motor2.setSpeed(255); //Define maximum velocity</a:t>
            </a:r>
          </a:p>
          <a:p>
            <a:r>
              <a:rPr lang="en-IN" dirty="0"/>
              <a:t>  motor2.run(FORWARD); //rotate the motor clockwise</a:t>
            </a:r>
          </a:p>
          <a:p>
            <a:r>
              <a:rPr lang="en-IN" dirty="0"/>
              <a:t>  motor3.setSpeed(255); //Define maximum velocity</a:t>
            </a:r>
          </a:p>
          <a:p>
            <a:r>
              <a:rPr lang="en-IN" dirty="0"/>
              <a:t>  motor3.run(BACKWARD); //rotate the motor anti-clockwise</a:t>
            </a:r>
          </a:p>
          <a:p>
            <a:r>
              <a:rPr lang="en-IN" dirty="0"/>
              <a:t>  motor4.setSpeed(255); //Define maximum velocity</a:t>
            </a:r>
          </a:p>
          <a:p>
            <a:r>
              <a:rPr lang="en-IN" dirty="0"/>
              <a:t>  motor4.run(BACKWARD); //rotate the motor anti-clockwise</a:t>
            </a:r>
          </a:p>
          <a:p>
            <a:r>
              <a:rPr lang="en-IN" dirty="0"/>
              <a:t>}</a:t>
            </a:r>
          </a:p>
          <a:p>
            <a:endParaRPr lang="en-IN" dirty="0"/>
          </a:p>
          <a:p>
            <a:r>
              <a:rPr lang="en-IN" dirty="0"/>
              <a:t>void Stop()</a:t>
            </a:r>
          </a:p>
          <a:p>
            <a:r>
              <a:rPr lang="en-IN" dirty="0"/>
              <a:t>{</a:t>
            </a:r>
          </a:p>
          <a:p>
            <a:r>
              <a:rPr lang="en-IN" dirty="0"/>
              <a:t>  motor1.setSpeed(0); //Define minimum velocity</a:t>
            </a:r>
          </a:p>
          <a:p>
            <a:r>
              <a:rPr lang="en-IN" dirty="0"/>
              <a:t>  motor1.run(RELEASE); //stop the motor when release the button</a:t>
            </a:r>
          </a:p>
          <a:p>
            <a:r>
              <a:rPr lang="en-IN" dirty="0"/>
              <a:t>  motor2.setSpeed(0); //Define minimum velocity</a:t>
            </a:r>
          </a:p>
          <a:p>
            <a:r>
              <a:rPr lang="en-IN" dirty="0"/>
              <a:t>  motor2.run(RELEASE); //rotate the motor clockwise</a:t>
            </a:r>
          </a:p>
          <a:p>
            <a:r>
              <a:rPr lang="en-IN" dirty="0"/>
              <a:t>  motor3.setSpeed(0); //Define minimum velocity</a:t>
            </a:r>
          </a:p>
          <a:p>
            <a:r>
              <a:rPr lang="en-IN" dirty="0"/>
              <a:t>  motor3.run(RELEASE); //stop the motor when release the button</a:t>
            </a:r>
          </a:p>
          <a:p>
            <a:r>
              <a:rPr lang="en-IN" dirty="0"/>
              <a:t>  motor4.setSpeed(0); //Define minimum velocity</a:t>
            </a:r>
          </a:p>
          <a:p>
            <a:r>
              <a:rPr lang="en-IN" dirty="0"/>
              <a:t>  motor4.run(RELEASE); //stop the motor when release the button</a:t>
            </a:r>
          </a:p>
          <a:p>
            <a:r>
              <a:rPr lang="en-IN" dirty="0"/>
              <a:t>}</a:t>
            </a:r>
          </a:p>
        </p:txBody>
      </p:sp>
      <p:sp>
        <p:nvSpPr>
          <p:cNvPr id="3" name="Rectangle 2">
            <a:extLst>
              <a:ext uri="{FF2B5EF4-FFF2-40B4-BE49-F238E27FC236}">
                <a16:creationId xmlns:a16="http://schemas.microsoft.com/office/drawing/2014/main" id="{68244029-D0C4-47C8-A0FD-980B4C69B0AD}"/>
              </a:ext>
            </a:extLst>
          </p:cNvPr>
          <p:cNvSpPr/>
          <p:nvPr/>
        </p:nvSpPr>
        <p:spPr>
          <a:xfrm>
            <a:off x="0" y="47982"/>
            <a:ext cx="3914158" cy="3816429"/>
          </a:xfrm>
          <a:prstGeom prst="rect">
            <a:avLst/>
          </a:prstGeom>
        </p:spPr>
        <p:txBody>
          <a:bodyPr wrap="square">
            <a:spAutoFit/>
          </a:bodyPr>
          <a:lstStyle/>
          <a:p>
            <a:r>
              <a:rPr lang="en-IN" sz="1100" dirty="0"/>
              <a:t>void back()</a:t>
            </a:r>
          </a:p>
          <a:p>
            <a:r>
              <a:rPr lang="en-IN" sz="1100" dirty="0"/>
              <a:t>{</a:t>
            </a:r>
          </a:p>
          <a:p>
            <a:r>
              <a:rPr lang="en-IN" sz="1100" dirty="0"/>
              <a:t>  motor1.setSpeed(255); //Define maximum velocity</a:t>
            </a:r>
          </a:p>
          <a:p>
            <a:r>
              <a:rPr lang="en-IN" sz="1100" dirty="0"/>
              <a:t>  motor1.run(BACKWARD); //rotate the motor anti-clockwise</a:t>
            </a:r>
          </a:p>
          <a:p>
            <a:r>
              <a:rPr lang="en-IN" sz="1100" dirty="0"/>
              <a:t>  motor2.setSpeed(255); //Define maximum velocity</a:t>
            </a:r>
          </a:p>
          <a:p>
            <a:r>
              <a:rPr lang="en-IN" sz="1100" dirty="0"/>
              <a:t>  motor2.run(BACKWARD); //rotate the motor anti-clockwise</a:t>
            </a:r>
          </a:p>
          <a:p>
            <a:r>
              <a:rPr lang="en-IN" sz="1100" dirty="0"/>
              <a:t>  motor3.setSpeed(255); //Define maximum velocity</a:t>
            </a:r>
          </a:p>
          <a:p>
            <a:r>
              <a:rPr lang="en-IN" sz="1100" dirty="0"/>
              <a:t>  motor3.run(BACKWARD); //rotate the motor anti-clockwise</a:t>
            </a:r>
          </a:p>
          <a:p>
            <a:r>
              <a:rPr lang="en-IN" sz="1100" dirty="0"/>
              <a:t>  motor4.setSpeed(255); //Define maximum velocity</a:t>
            </a:r>
          </a:p>
          <a:p>
            <a:r>
              <a:rPr lang="en-IN" sz="1100" dirty="0"/>
              <a:t>  motor4.run(BACKWARD); //rotate the motor anti-clockwise</a:t>
            </a:r>
          </a:p>
          <a:p>
            <a:r>
              <a:rPr lang="en-IN" sz="1100" dirty="0"/>
              <a:t>}</a:t>
            </a:r>
          </a:p>
          <a:p>
            <a:r>
              <a:rPr lang="en-IN" sz="1100" dirty="0"/>
              <a:t>void left()</a:t>
            </a:r>
          </a:p>
          <a:p>
            <a:r>
              <a:rPr lang="en-IN" sz="1100" dirty="0"/>
              <a:t>{</a:t>
            </a:r>
          </a:p>
          <a:p>
            <a:r>
              <a:rPr lang="en-IN" sz="1100" dirty="0"/>
              <a:t>  motor1.setSpeed(255); //Define maximum velocity</a:t>
            </a:r>
          </a:p>
          <a:p>
            <a:r>
              <a:rPr lang="en-IN" sz="1100" dirty="0"/>
              <a:t>  motor1.run(BACKWARD); //rotate the motor anti-clockwise</a:t>
            </a:r>
          </a:p>
          <a:p>
            <a:r>
              <a:rPr lang="en-IN" sz="1100" dirty="0"/>
              <a:t>  motor2.setSpeed(255); //Define maximum velocity</a:t>
            </a:r>
          </a:p>
          <a:p>
            <a:r>
              <a:rPr lang="en-IN" sz="1100" dirty="0"/>
              <a:t>  motor2.run(BACKWARD); //rotate the motor anti-clockwise</a:t>
            </a:r>
          </a:p>
          <a:p>
            <a:r>
              <a:rPr lang="en-IN" sz="1100" dirty="0"/>
              <a:t>  motor3.setSpeed(255); //Define maximum velocity</a:t>
            </a:r>
          </a:p>
          <a:p>
            <a:r>
              <a:rPr lang="en-IN" sz="1100" dirty="0"/>
              <a:t>  motor3.run(FORWARD);  //rotate the motor clockwise</a:t>
            </a:r>
          </a:p>
          <a:p>
            <a:r>
              <a:rPr lang="en-IN" sz="1100" dirty="0"/>
              <a:t>  motor4.setSpeed(255); //Define maximum velocity</a:t>
            </a:r>
          </a:p>
          <a:p>
            <a:r>
              <a:rPr lang="en-IN" sz="1100" dirty="0"/>
              <a:t>  motor4.run(FORWARD);  //rotate the motor clockwise</a:t>
            </a:r>
          </a:p>
          <a:p>
            <a:r>
              <a:rPr lang="en-IN" sz="1100" dirty="0"/>
              <a:t>}</a:t>
            </a:r>
          </a:p>
        </p:txBody>
      </p:sp>
    </p:spTree>
    <p:extLst>
      <p:ext uri="{BB962C8B-B14F-4D97-AF65-F5344CB8AC3E}">
        <p14:creationId xmlns:p14="http://schemas.microsoft.com/office/powerpoint/2010/main" val="1163729888"/>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756</TotalTime>
  <Words>1284</Words>
  <Application>Microsoft Office PowerPoint</Application>
  <PresentationFormat>On-screen Show (16:9)</PresentationFormat>
  <Paragraphs>159</Paragraphs>
  <Slides>13</Slides>
  <Notes>2</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13</vt:i4>
      </vt:variant>
    </vt:vector>
  </HeadingPairs>
  <TitlesOfParts>
    <vt:vector size="28" baseType="lpstr">
      <vt:lpstr>Pristina</vt:lpstr>
      <vt:lpstr>Wingdings</vt:lpstr>
      <vt:lpstr>Lato</vt:lpstr>
      <vt:lpstr>Showcard Gothic</vt:lpstr>
      <vt:lpstr>Times New Roman</vt:lpstr>
      <vt:lpstr>Britannic Bold</vt:lpstr>
      <vt:lpstr>Arial Rounded MT Bold</vt:lpstr>
      <vt:lpstr>Footlight MT Light</vt:lpstr>
      <vt:lpstr>Arial</vt:lpstr>
      <vt:lpstr>Raleway</vt:lpstr>
      <vt:lpstr>Algerian</vt:lpstr>
      <vt:lpstr>Calibri</vt:lpstr>
      <vt:lpstr>Arial Black</vt:lpstr>
      <vt:lpstr>Forte</vt:lpstr>
      <vt:lpstr>Streamline</vt:lpstr>
      <vt:lpstr>Remote Controlled Bluetooth Car</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Gesture Control Car</dc:title>
  <cp:lastModifiedBy>Gudi Varaprasad</cp:lastModifiedBy>
  <cp:revision>77</cp:revision>
  <dcterms:modified xsi:type="dcterms:W3CDTF">2019-11-02T05:51:29Z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2363413</vt:lpwstr>
  </property>
  <property fmtid="{D5CDD505-2E9C-101B-9397-08002B2CF9AE}" pid="3" name="NXPowerLiteSettings">
    <vt:lpwstr>C7000400038000</vt:lpwstr>
  </property>
  <property fmtid="{D5CDD505-2E9C-101B-9397-08002B2CF9AE}" pid="4" name="NXPowerLiteVersion">
    <vt:lpwstr>S8.2.2</vt:lpwstr>
  </property>
</Properties>
</file>